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Fira Code"/>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FiraCode-bold.fntdata"/><Relationship Id="rId10" Type="http://schemas.openxmlformats.org/officeDocument/2006/relationships/slide" Target="slides/slide4.xml"/><Relationship Id="rId21" Type="http://schemas.openxmlformats.org/officeDocument/2006/relationships/font" Target="fonts/FiraCode-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fbfd832c0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0fbfd832c0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dd6696ecba_1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1dd6696ecba_1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dd6696ecba_1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1dd6696ecba_1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dd6696ecba_1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g1dd6696ecba_1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0fbfd832c0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0fbfd832c0_2_3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0fbfd832c0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0fbfd832c0_2_3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0fbfd832c0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0fbfd832c0_2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0fbfd832c0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0fbfd832c0_2_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fbfd832c0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0fbfd832c0_2_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0fbfd832c0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0fbfd832c0_2_1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0fbfd832c0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0fbfd832c0_2_1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0fbfd832c0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0fbfd832c0_2_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fbfd832c0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0fbfd832c0_2_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0fbfd832c0_2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0fbfd832c0_2_2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7.png"/><Relationship Id="rId13" Type="http://schemas.openxmlformats.org/officeDocument/2006/relationships/image" Target="../media/image5.png"/><Relationship Id="rId12"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4.png"/><Relationship Id="rId9" Type="http://schemas.openxmlformats.org/officeDocument/2006/relationships/image" Target="../media/image16.png"/><Relationship Id="rId15" Type="http://schemas.openxmlformats.org/officeDocument/2006/relationships/image" Target="../media/image12.png"/><Relationship Id="rId14" Type="http://schemas.openxmlformats.org/officeDocument/2006/relationships/image" Target="../media/image4.png"/><Relationship Id="rId16"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9.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21.png"/><Relationship Id="rId12"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3.jpg"/><Relationship Id="rId9" Type="http://schemas.openxmlformats.org/officeDocument/2006/relationships/image" Target="../media/image39.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4.jpg"/><Relationship Id="rId9"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3.jpg"/><Relationship Id="rId9" Type="http://schemas.openxmlformats.org/officeDocument/2006/relationships/image" Target="../media/image39.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png"/><Relationship Id="rId8"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73.jpg"/><Relationship Id="rId5" Type="http://schemas.openxmlformats.org/officeDocument/2006/relationships/image" Target="../media/image1.png"/><Relationship Id="rId6" Type="http://schemas.openxmlformats.org/officeDocument/2006/relationships/image" Target="../media/image68.png"/></Relationships>
</file>

<file path=ppt/slides/_rels/slide14.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69.png"/><Relationship Id="rId13" Type="http://schemas.openxmlformats.org/officeDocument/2006/relationships/slide" Target="/ppt/slides/slide3.xml"/><Relationship Id="rId12" Type="http://schemas.openxmlformats.org/officeDocument/2006/relationships/image" Target="../media/image70.pn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3.jpg"/><Relationship Id="rId4" Type="http://schemas.openxmlformats.org/officeDocument/2006/relationships/image" Target="../media/image1.png"/><Relationship Id="rId9" Type="http://schemas.openxmlformats.org/officeDocument/2006/relationships/image" Target="../media/image10.png"/><Relationship Id="rId15" Type="http://schemas.openxmlformats.org/officeDocument/2006/relationships/slide" Target="/ppt/slides/slide3.xml"/><Relationship Id="rId14" Type="http://schemas.openxmlformats.org/officeDocument/2006/relationships/slide" Target="/ppt/slides/slide3.xml"/><Relationship Id="rId17" Type="http://schemas.openxmlformats.org/officeDocument/2006/relationships/image" Target="../media/image42.png"/><Relationship Id="rId16" Type="http://schemas.openxmlformats.org/officeDocument/2006/relationships/hyperlink" Target="https://www.kaggle.com/datasets/hershyandrew/amzn-dpz-btc-ntfx-adjusted-may-2013may2019" TargetMode="External"/><Relationship Id="rId5" Type="http://schemas.openxmlformats.org/officeDocument/2006/relationships/image" Target="../media/image20.png"/><Relationship Id="rId6" Type="http://schemas.openxmlformats.org/officeDocument/2006/relationships/image" Target="../media/image7.png"/><Relationship Id="rId7" Type="http://schemas.openxmlformats.org/officeDocument/2006/relationships/image" Target="../media/image75.pn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34.png"/><Relationship Id="rId13" Type="http://schemas.openxmlformats.org/officeDocument/2006/relationships/image" Target="../media/image27.png"/><Relationship Id="rId12" Type="http://schemas.openxmlformats.org/officeDocument/2006/relationships/slide" Target="/ppt/slides/slide3.xml"/><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1.png"/><Relationship Id="rId7" Type="http://schemas.openxmlformats.org/officeDocument/2006/relationships/image" Target="../media/image21.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36.png"/><Relationship Id="rId9" Type="http://schemas.openxmlformats.org/officeDocument/2006/relationships/image" Target="../media/image39.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28.png"/><Relationship Id="rId8" Type="http://schemas.openxmlformats.org/officeDocument/2006/relationships/image" Target="../media/image49.png"/></Relationships>
</file>

<file path=ppt/slides/_rels/slide4.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36.png"/><Relationship Id="rId9" Type="http://schemas.openxmlformats.org/officeDocument/2006/relationships/image" Target="../media/image39.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28.png"/><Relationship Id="rId8" Type="http://schemas.openxmlformats.org/officeDocument/2006/relationships/image" Target="../media/image49.png"/></Relationships>
</file>

<file path=ppt/slides/_rels/slide5.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4.jpg"/><Relationship Id="rId9"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22.png"/></Relationships>
</file>

<file path=ppt/slides/_rels/slide6.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39.png"/><Relationship Id="rId13" Type="http://schemas.openxmlformats.org/officeDocument/2006/relationships/image" Target="../media/image35.png"/><Relationship Id="rId12" Type="http://schemas.openxmlformats.org/officeDocument/2006/relationships/image" Target="../media/image52.png"/><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3.jpg"/><Relationship Id="rId9"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png"/><Relationship Id="rId8" Type="http://schemas.openxmlformats.org/officeDocument/2006/relationships/image" Target="../media/image42.png"/></Relationships>
</file>

<file path=ppt/slides/_rels/slide7.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31.png"/><Relationship Id="rId5" Type="http://schemas.openxmlformats.org/officeDocument/2006/relationships/image" Target="../media/image59.png"/><Relationship Id="rId6" Type="http://schemas.openxmlformats.org/officeDocument/2006/relationships/image" Target="../media/image1.png"/><Relationship Id="rId7" Type="http://schemas.openxmlformats.org/officeDocument/2006/relationships/image" Target="../media/image42.png"/><Relationship Id="rId8" Type="http://schemas.openxmlformats.org/officeDocument/2006/relationships/image" Target="../media/image36.png"/></Relationships>
</file>

<file path=ppt/slides/_rels/slide8.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39.png"/><Relationship Id="rId13" Type="http://schemas.openxmlformats.org/officeDocument/2006/relationships/image" Target="../media/image72.png"/><Relationship Id="rId12"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3.jpg"/><Relationship Id="rId9" Type="http://schemas.openxmlformats.org/officeDocument/2006/relationships/image" Target="../media/image6.png"/><Relationship Id="rId14" Type="http://schemas.openxmlformats.org/officeDocument/2006/relationships/image" Target="../media/image47.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png"/><Relationship Id="rId8" Type="http://schemas.openxmlformats.org/officeDocument/2006/relationships/image" Target="../media/image42.png"/></Relationships>
</file>

<file path=ppt/slides/_rels/slide9.xml.rels><?xml version="1.0" encoding="UTF-8" standalone="yes"?><Relationships xmlns="http://schemas.openxmlformats.org/package/2006/relationships"><Relationship Id="rId10" Type="http://schemas.openxmlformats.org/officeDocument/2006/relationships/image" Target="../media/image74.pn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1.jpg"/><Relationship Id="rId9"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png"/><Relationship Id="rId7" Type="http://schemas.openxmlformats.org/officeDocument/2006/relationships/image" Target="../media/image36.png"/><Relationship Id="rId8"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18410" l="7108" r="7107" t="18410"/>
          <a:stretch/>
        </p:blipFill>
        <p:spPr>
          <a:xfrm>
            <a:off x="0" y="0"/>
            <a:ext cx="9144000" cy="5143500"/>
          </a:xfrm>
          <a:prstGeom prst="rect">
            <a:avLst/>
          </a:prstGeom>
          <a:noFill/>
          <a:ln>
            <a:noFill/>
          </a:ln>
        </p:spPr>
      </p:pic>
      <p:pic>
        <p:nvPicPr>
          <p:cNvPr id="130" name="Google Shape;130;p25"/>
          <p:cNvPicPr preferRelativeResize="0"/>
          <p:nvPr/>
        </p:nvPicPr>
        <p:blipFill rotWithShape="1">
          <a:blip r:embed="rId4">
            <a:alphaModFix/>
          </a:blip>
          <a:srcRect b="0" l="0" r="0" t="0"/>
          <a:stretch/>
        </p:blipFill>
        <p:spPr>
          <a:xfrm>
            <a:off x="-222716" y="-97130"/>
            <a:ext cx="3367341" cy="1536731"/>
          </a:xfrm>
          <a:prstGeom prst="rect">
            <a:avLst/>
          </a:prstGeom>
          <a:noFill/>
          <a:ln>
            <a:noFill/>
          </a:ln>
        </p:spPr>
      </p:pic>
      <p:pic>
        <p:nvPicPr>
          <p:cNvPr id="131" name="Google Shape;131;p25"/>
          <p:cNvPicPr preferRelativeResize="0"/>
          <p:nvPr/>
        </p:nvPicPr>
        <p:blipFill rotWithShape="1">
          <a:blip r:embed="rId5">
            <a:alphaModFix/>
          </a:blip>
          <a:srcRect b="0" l="0" r="0" t="0"/>
          <a:stretch/>
        </p:blipFill>
        <p:spPr>
          <a:xfrm>
            <a:off x="514350" y="360329"/>
            <a:ext cx="3100192" cy="2057400"/>
          </a:xfrm>
          <a:prstGeom prst="rect">
            <a:avLst/>
          </a:prstGeom>
          <a:noFill/>
          <a:ln>
            <a:noFill/>
          </a:ln>
        </p:spPr>
      </p:pic>
      <p:pic>
        <p:nvPicPr>
          <p:cNvPr id="132" name="Google Shape;132;p25"/>
          <p:cNvPicPr preferRelativeResize="0"/>
          <p:nvPr/>
        </p:nvPicPr>
        <p:blipFill rotWithShape="1">
          <a:blip r:embed="rId6">
            <a:alphaModFix/>
          </a:blip>
          <a:srcRect b="0" l="0" r="0" t="0"/>
          <a:stretch/>
        </p:blipFill>
        <p:spPr>
          <a:xfrm>
            <a:off x="6428506" y="4110698"/>
            <a:ext cx="3657600" cy="1396538"/>
          </a:xfrm>
          <a:prstGeom prst="rect">
            <a:avLst/>
          </a:prstGeom>
          <a:noFill/>
          <a:ln>
            <a:noFill/>
          </a:ln>
        </p:spPr>
      </p:pic>
      <p:pic>
        <p:nvPicPr>
          <p:cNvPr id="133" name="Google Shape;133;p25"/>
          <p:cNvPicPr preferRelativeResize="0"/>
          <p:nvPr/>
        </p:nvPicPr>
        <p:blipFill rotWithShape="1">
          <a:blip r:embed="rId7">
            <a:alphaModFix/>
          </a:blip>
          <a:srcRect b="0" l="0" r="0" t="0"/>
          <a:stretch/>
        </p:blipFill>
        <p:spPr>
          <a:xfrm>
            <a:off x="5142631" y="2347280"/>
            <a:ext cx="2571750" cy="2057400"/>
          </a:xfrm>
          <a:prstGeom prst="rect">
            <a:avLst/>
          </a:prstGeom>
          <a:noFill/>
          <a:ln>
            <a:noFill/>
          </a:ln>
        </p:spPr>
      </p:pic>
      <p:pic>
        <p:nvPicPr>
          <p:cNvPr id="134" name="Google Shape;134;p25"/>
          <p:cNvPicPr preferRelativeResize="0"/>
          <p:nvPr/>
        </p:nvPicPr>
        <p:blipFill rotWithShape="1">
          <a:blip r:embed="rId8">
            <a:alphaModFix/>
          </a:blip>
          <a:srcRect b="0" l="0" r="0" t="0"/>
          <a:stretch/>
        </p:blipFill>
        <p:spPr>
          <a:xfrm rot="10800000">
            <a:off x="1020744" y="420125"/>
            <a:ext cx="7102512" cy="3941895"/>
          </a:xfrm>
          <a:prstGeom prst="rect">
            <a:avLst/>
          </a:prstGeom>
          <a:noFill/>
          <a:ln>
            <a:noFill/>
          </a:ln>
        </p:spPr>
      </p:pic>
      <p:grpSp>
        <p:nvGrpSpPr>
          <p:cNvPr id="135" name="Google Shape;135;p25"/>
          <p:cNvGrpSpPr/>
          <p:nvPr/>
        </p:nvGrpSpPr>
        <p:grpSpPr>
          <a:xfrm>
            <a:off x="7800106" y="1161002"/>
            <a:ext cx="914400" cy="914400"/>
            <a:chOff x="0" y="0"/>
            <a:chExt cx="3251200" cy="3251200"/>
          </a:xfrm>
        </p:grpSpPr>
        <p:sp>
          <p:nvSpPr>
            <p:cNvPr id="136" name="Google Shape;136;p25"/>
            <p:cNvSpPr/>
            <p:nvPr/>
          </p:nvSpPr>
          <p:spPr>
            <a:xfrm>
              <a:off x="0" y="0"/>
              <a:ext cx="3251200" cy="3251200"/>
            </a:xfrm>
            <a:custGeom>
              <a:rect b="b" l="l" r="r" t="t"/>
              <a:pathLst>
                <a:path extrusionOk="0"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EBDAD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 name="Google Shape;137;p25"/>
            <p:cNvSpPr txBox="1"/>
            <p:nvPr/>
          </p:nvSpPr>
          <p:spPr>
            <a:xfrm>
              <a:off x="152400" y="225425"/>
              <a:ext cx="2946400" cy="2771775"/>
            </a:xfrm>
            <a:prstGeom prst="rect">
              <a:avLst/>
            </a:prstGeom>
            <a:noFill/>
            <a:ln>
              <a:noFill/>
            </a:ln>
          </p:spPr>
          <p:txBody>
            <a:bodyPr anchorCtr="0" anchor="t" bIns="25400" lIns="25400" spcFirstLastPara="1" rIns="25400" wrap="square" tIns="25400">
              <a:noAutofit/>
            </a:bodyPr>
            <a:lstStyle/>
            <a:p>
              <a:pPr indent="0" lvl="0" marL="0" marR="0" rtl="0" algn="l">
                <a:lnSpc>
                  <a:spcPct val="140000"/>
                </a:lnSpc>
                <a:spcBef>
                  <a:spcPts val="0"/>
                </a:spcBef>
                <a:spcAft>
                  <a:spcPts val="0"/>
                </a:spcAft>
                <a:buNone/>
              </a:pPr>
              <a:r>
                <a:rPr b="0" i="0" lang="en" sz="600" u="none" cap="none" strike="noStrike">
                  <a:solidFill>
                    <a:srgbClr val="EBDAD2"/>
                  </a:solidFill>
                  <a:latin typeface="Fira Code"/>
                  <a:ea typeface="Fira Code"/>
                  <a:cs typeface="Fira Code"/>
                  <a:sym typeface="Fira Code"/>
                </a:rPr>
                <a:t>Add your idea here</a:t>
              </a:r>
              <a:endParaRPr sz="700"/>
            </a:p>
          </p:txBody>
        </p:sp>
      </p:grpSp>
      <p:grpSp>
        <p:nvGrpSpPr>
          <p:cNvPr id="138" name="Google Shape;138;p25"/>
          <p:cNvGrpSpPr/>
          <p:nvPr/>
        </p:nvGrpSpPr>
        <p:grpSpPr>
          <a:xfrm>
            <a:off x="1316098" y="3732695"/>
            <a:ext cx="914400" cy="914400"/>
            <a:chOff x="0" y="0"/>
            <a:chExt cx="3251200" cy="3251200"/>
          </a:xfrm>
        </p:grpSpPr>
        <p:sp>
          <p:nvSpPr>
            <p:cNvPr id="139" name="Google Shape;139;p25"/>
            <p:cNvSpPr/>
            <p:nvPr/>
          </p:nvSpPr>
          <p:spPr>
            <a:xfrm>
              <a:off x="0" y="0"/>
              <a:ext cx="3251200" cy="3251200"/>
            </a:xfrm>
            <a:custGeom>
              <a:rect b="b" l="l" r="r" t="t"/>
              <a:pathLst>
                <a:path extrusionOk="0"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B3A8F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25"/>
            <p:cNvSpPr txBox="1"/>
            <p:nvPr/>
          </p:nvSpPr>
          <p:spPr>
            <a:xfrm>
              <a:off x="152400" y="225425"/>
              <a:ext cx="2946400" cy="2771775"/>
            </a:xfrm>
            <a:prstGeom prst="rect">
              <a:avLst/>
            </a:prstGeom>
            <a:noFill/>
            <a:ln>
              <a:noFill/>
            </a:ln>
          </p:spPr>
          <p:txBody>
            <a:bodyPr anchorCtr="0" anchor="t" bIns="25400" lIns="25400" spcFirstLastPara="1" rIns="25400" wrap="square" tIns="25400">
              <a:noAutofit/>
            </a:bodyPr>
            <a:lstStyle/>
            <a:p>
              <a:pPr indent="0" lvl="0" marL="0" marR="0" rtl="0" algn="l">
                <a:lnSpc>
                  <a:spcPct val="140000"/>
                </a:lnSpc>
                <a:spcBef>
                  <a:spcPts val="0"/>
                </a:spcBef>
                <a:spcAft>
                  <a:spcPts val="0"/>
                </a:spcAft>
                <a:buNone/>
              </a:pPr>
              <a:r>
                <a:rPr b="0" i="0" lang="en" sz="600" u="none" cap="none" strike="noStrike">
                  <a:solidFill>
                    <a:srgbClr val="B3A8F4"/>
                  </a:solidFill>
                  <a:latin typeface="Fira Code"/>
                  <a:ea typeface="Fira Code"/>
                  <a:cs typeface="Fira Code"/>
                  <a:sym typeface="Fira Code"/>
                </a:rPr>
                <a:t>Add your idea here</a:t>
              </a:r>
              <a:endParaRPr sz="700"/>
            </a:p>
          </p:txBody>
        </p:sp>
      </p:grpSp>
      <p:grpSp>
        <p:nvGrpSpPr>
          <p:cNvPr id="141" name="Google Shape;141;p25"/>
          <p:cNvGrpSpPr/>
          <p:nvPr/>
        </p:nvGrpSpPr>
        <p:grpSpPr>
          <a:xfrm>
            <a:off x="292233" y="3685941"/>
            <a:ext cx="914400" cy="961154"/>
            <a:chOff x="0" y="0"/>
            <a:chExt cx="3251200" cy="3417436"/>
          </a:xfrm>
        </p:grpSpPr>
        <p:sp>
          <p:nvSpPr>
            <p:cNvPr id="142" name="Google Shape;142;p25"/>
            <p:cNvSpPr/>
            <p:nvPr/>
          </p:nvSpPr>
          <p:spPr>
            <a:xfrm>
              <a:off x="0" y="0"/>
              <a:ext cx="3251200" cy="3417436"/>
            </a:xfrm>
            <a:custGeom>
              <a:rect b="b" l="l" r="r" t="t"/>
              <a:pathLst>
                <a:path extrusionOk="0" h="3417436" w="3251200">
                  <a:moveTo>
                    <a:pt x="3251200" y="25400"/>
                  </a:moveTo>
                  <a:cubicBezTo>
                    <a:pt x="3251200" y="11372"/>
                    <a:pt x="3239833" y="0"/>
                    <a:pt x="3225800" y="0"/>
                  </a:cubicBezTo>
                  <a:lnTo>
                    <a:pt x="25400" y="0"/>
                  </a:lnTo>
                  <a:cubicBezTo>
                    <a:pt x="11372" y="0"/>
                    <a:pt x="0" y="11372"/>
                    <a:pt x="0" y="25400"/>
                  </a:cubicBezTo>
                  <a:lnTo>
                    <a:pt x="0" y="3392036"/>
                  </a:lnTo>
                  <a:cubicBezTo>
                    <a:pt x="0" y="3406070"/>
                    <a:pt x="11372" y="3417436"/>
                    <a:pt x="25400" y="3417436"/>
                  </a:cubicBezTo>
                  <a:lnTo>
                    <a:pt x="3225800" y="3417436"/>
                  </a:lnTo>
                  <a:cubicBezTo>
                    <a:pt x="3239833" y="3417436"/>
                    <a:pt x="3251200" y="3406070"/>
                    <a:pt x="3251200" y="3392036"/>
                  </a:cubicBezTo>
                  <a:lnTo>
                    <a:pt x="3251200" y="2540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 name="Google Shape;143;p25"/>
            <p:cNvSpPr txBox="1"/>
            <p:nvPr/>
          </p:nvSpPr>
          <p:spPr>
            <a:xfrm>
              <a:off x="152400" y="225425"/>
              <a:ext cx="2946400" cy="2771775"/>
            </a:xfrm>
            <a:prstGeom prst="rect">
              <a:avLst/>
            </a:prstGeom>
            <a:noFill/>
            <a:ln>
              <a:noFill/>
            </a:ln>
          </p:spPr>
          <p:txBody>
            <a:bodyPr anchorCtr="0" anchor="t" bIns="25400" lIns="25400" spcFirstLastPara="1" rIns="25400" wrap="square" tIns="25400">
              <a:noAutofit/>
            </a:bodyPr>
            <a:lstStyle/>
            <a:p>
              <a:pPr indent="0" lvl="0" marL="0" marR="0" rtl="0" algn="l">
                <a:lnSpc>
                  <a:spcPct val="140000"/>
                </a:lnSpc>
                <a:spcBef>
                  <a:spcPts val="0"/>
                </a:spcBef>
                <a:spcAft>
                  <a:spcPts val="0"/>
                </a:spcAft>
                <a:buNone/>
              </a:pPr>
              <a:r>
                <a:rPr b="0" i="0" lang="en" sz="600" u="none" cap="none" strike="noStrike">
                  <a:solidFill>
                    <a:srgbClr val="FFFFFF"/>
                  </a:solidFill>
                  <a:latin typeface="Fira Code"/>
                  <a:ea typeface="Fira Code"/>
                  <a:cs typeface="Fira Code"/>
                  <a:sym typeface="Fira Code"/>
                </a:rPr>
                <a:t>.</a:t>
              </a:r>
              <a:endParaRPr sz="700"/>
            </a:p>
          </p:txBody>
        </p:sp>
      </p:grpSp>
      <p:grpSp>
        <p:nvGrpSpPr>
          <p:cNvPr id="144" name="Google Shape;144;p25"/>
          <p:cNvGrpSpPr/>
          <p:nvPr/>
        </p:nvGrpSpPr>
        <p:grpSpPr>
          <a:xfrm>
            <a:off x="7800106" y="2203186"/>
            <a:ext cx="914400" cy="914400"/>
            <a:chOff x="0" y="0"/>
            <a:chExt cx="3251200" cy="3251200"/>
          </a:xfrm>
        </p:grpSpPr>
        <p:sp>
          <p:nvSpPr>
            <p:cNvPr id="145" name="Google Shape;145;p25"/>
            <p:cNvSpPr/>
            <p:nvPr/>
          </p:nvSpPr>
          <p:spPr>
            <a:xfrm>
              <a:off x="0" y="0"/>
              <a:ext cx="3251200" cy="3251200"/>
            </a:xfrm>
            <a:custGeom>
              <a:rect b="b" l="l" r="r" t="t"/>
              <a:pathLst>
                <a:path extrusionOk="0"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B3A8F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25"/>
            <p:cNvSpPr txBox="1"/>
            <p:nvPr/>
          </p:nvSpPr>
          <p:spPr>
            <a:xfrm>
              <a:off x="152400" y="225425"/>
              <a:ext cx="2946400" cy="2771775"/>
            </a:xfrm>
            <a:prstGeom prst="rect">
              <a:avLst/>
            </a:prstGeom>
            <a:noFill/>
            <a:ln>
              <a:noFill/>
            </a:ln>
          </p:spPr>
          <p:txBody>
            <a:bodyPr anchorCtr="0" anchor="t" bIns="25400" lIns="25400" spcFirstLastPara="1" rIns="25400" wrap="square" tIns="25400">
              <a:noAutofit/>
            </a:bodyPr>
            <a:lstStyle/>
            <a:p>
              <a:pPr indent="0" lvl="0" marL="0" marR="0" rtl="0" algn="l">
                <a:lnSpc>
                  <a:spcPct val="140000"/>
                </a:lnSpc>
                <a:spcBef>
                  <a:spcPts val="0"/>
                </a:spcBef>
                <a:spcAft>
                  <a:spcPts val="0"/>
                </a:spcAft>
                <a:buNone/>
              </a:pPr>
              <a:r>
                <a:rPr b="0" i="0" lang="en" sz="600" u="none" cap="none" strike="noStrike">
                  <a:solidFill>
                    <a:srgbClr val="B3A8F4"/>
                  </a:solidFill>
                  <a:latin typeface="Fira Code"/>
                  <a:ea typeface="Fira Code"/>
                  <a:cs typeface="Fira Code"/>
                  <a:sym typeface="Fira Code"/>
                </a:rPr>
                <a:t>Add your idea here</a:t>
              </a:r>
              <a:endParaRPr sz="700"/>
            </a:p>
          </p:txBody>
        </p:sp>
      </p:grpSp>
      <p:pic>
        <p:nvPicPr>
          <p:cNvPr id="147" name="Google Shape;147;p25"/>
          <p:cNvPicPr preferRelativeResize="0"/>
          <p:nvPr/>
        </p:nvPicPr>
        <p:blipFill rotWithShape="1">
          <a:blip r:embed="rId9">
            <a:alphaModFix/>
          </a:blip>
          <a:srcRect b="0" l="0" r="0" t="0"/>
          <a:stretch/>
        </p:blipFill>
        <p:spPr>
          <a:xfrm>
            <a:off x="7918344" y="1002608"/>
            <a:ext cx="680769" cy="204231"/>
          </a:xfrm>
          <a:prstGeom prst="rect">
            <a:avLst/>
          </a:prstGeom>
          <a:noFill/>
          <a:ln>
            <a:noFill/>
          </a:ln>
        </p:spPr>
      </p:pic>
      <p:pic>
        <p:nvPicPr>
          <p:cNvPr id="148" name="Google Shape;148;p25"/>
          <p:cNvPicPr preferRelativeResize="0"/>
          <p:nvPr/>
        </p:nvPicPr>
        <p:blipFill rotWithShape="1">
          <a:blip r:embed="rId9">
            <a:alphaModFix/>
          </a:blip>
          <a:srcRect b="0" l="0" r="0" t="0"/>
          <a:stretch/>
        </p:blipFill>
        <p:spPr>
          <a:xfrm>
            <a:off x="1434336" y="3574301"/>
            <a:ext cx="680769" cy="204231"/>
          </a:xfrm>
          <a:prstGeom prst="rect">
            <a:avLst/>
          </a:prstGeom>
          <a:noFill/>
          <a:ln>
            <a:noFill/>
          </a:ln>
        </p:spPr>
      </p:pic>
      <p:pic>
        <p:nvPicPr>
          <p:cNvPr id="149" name="Google Shape;149;p25"/>
          <p:cNvPicPr preferRelativeResize="0"/>
          <p:nvPr/>
        </p:nvPicPr>
        <p:blipFill rotWithShape="1">
          <a:blip r:embed="rId9">
            <a:alphaModFix/>
          </a:blip>
          <a:srcRect b="0" l="0" r="0" t="0"/>
          <a:stretch/>
        </p:blipFill>
        <p:spPr>
          <a:xfrm>
            <a:off x="410471" y="3583826"/>
            <a:ext cx="680769" cy="204231"/>
          </a:xfrm>
          <a:prstGeom prst="rect">
            <a:avLst/>
          </a:prstGeom>
          <a:noFill/>
          <a:ln>
            <a:noFill/>
          </a:ln>
        </p:spPr>
      </p:pic>
      <p:pic>
        <p:nvPicPr>
          <p:cNvPr id="150" name="Google Shape;150;p25"/>
          <p:cNvPicPr preferRelativeResize="0"/>
          <p:nvPr/>
        </p:nvPicPr>
        <p:blipFill rotWithShape="1">
          <a:blip r:embed="rId10">
            <a:alphaModFix/>
          </a:blip>
          <a:srcRect b="12635" l="0" r="5446" t="10743"/>
          <a:stretch/>
        </p:blipFill>
        <p:spPr>
          <a:xfrm>
            <a:off x="3442750" y="286719"/>
            <a:ext cx="2258500" cy="455263"/>
          </a:xfrm>
          <a:prstGeom prst="rect">
            <a:avLst/>
          </a:prstGeom>
          <a:noFill/>
          <a:ln>
            <a:noFill/>
          </a:ln>
        </p:spPr>
      </p:pic>
      <p:pic>
        <p:nvPicPr>
          <p:cNvPr id="151" name="Google Shape;151;p25"/>
          <p:cNvPicPr preferRelativeResize="0"/>
          <p:nvPr/>
        </p:nvPicPr>
        <p:blipFill rotWithShape="1">
          <a:blip r:embed="rId11">
            <a:alphaModFix/>
          </a:blip>
          <a:srcRect b="0" l="0" r="0" t="0"/>
          <a:stretch/>
        </p:blipFill>
        <p:spPr>
          <a:xfrm>
            <a:off x="7173437" y="3245369"/>
            <a:ext cx="719144" cy="1063429"/>
          </a:xfrm>
          <a:prstGeom prst="rect">
            <a:avLst/>
          </a:prstGeom>
          <a:noFill/>
          <a:ln>
            <a:noFill/>
          </a:ln>
        </p:spPr>
      </p:pic>
      <p:pic>
        <p:nvPicPr>
          <p:cNvPr id="152" name="Google Shape;152;p25"/>
          <p:cNvPicPr preferRelativeResize="0"/>
          <p:nvPr/>
        </p:nvPicPr>
        <p:blipFill rotWithShape="1">
          <a:blip r:embed="rId12">
            <a:alphaModFix/>
          </a:blip>
          <a:srcRect b="0" l="0" r="0" t="0"/>
          <a:stretch/>
        </p:blipFill>
        <p:spPr>
          <a:xfrm>
            <a:off x="7116285" y="4149657"/>
            <a:ext cx="416724" cy="479493"/>
          </a:xfrm>
          <a:prstGeom prst="rect">
            <a:avLst/>
          </a:prstGeom>
          <a:noFill/>
          <a:ln>
            <a:noFill/>
          </a:ln>
        </p:spPr>
      </p:pic>
      <p:pic>
        <p:nvPicPr>
          <p:cNvPr id="153" name="Google Shape;153;p25"/>
          <p:cNvPicPr preferRelativeResize="0"/>
          <p:nvPr/>
        </p:nvPicPr>
        <p:blipFill rotWithShape="1">
          <a:blip r:embed="rId13">
            <a:alphaModFix/>
          </a:blip>
          <a:srcRect b="0" l="0" r="0" t="0"/>
          <a:stretch/>
        </p:blipFill>
        <p:spPr>
          <a:xfrm>
            <a:off x="1436003" y="3860506"/>
            <a:ext cx="674591" cy="672268"/>
          </a:xfrm>
          <a:prstGeom prst="rect">
            <a:avLst/>
          </a:prstGeom>
          <a:noFill/>
          <a:ln>
            <a:noFill/>
          </a:ln>
        </p:spPr>
      </p:pic>
      <p:pic>
        <p:nvPicPr>
          <p:cNvPr id="154" name="Google Shape;154;p25"/>
          <p:cNvPicPr preferRelativeResize="0"/>
          <p:nvPr/>
        </p:nvPicPr>
        <p:blipFill rotWithShape="1">
          <a:blip r:embed="rId14">
            <a:alphaModFix/>
          </a:blip>
          <a:srcRect b="0" l="0" r="0" t="0"/>
          <a:stretch/>
        </p:blipFill>
        <p:spPr>
          <a:xfrm>
            <a:off x="7887807" y="1265135"/>
            <a:ext cx="711307" cy="706134"/>
          </a:xfrm>
          <a:prstGeom prst="rect">
            <a:avLst/>
          </a:prstGeom>
          <a:noFill/>
          <a:ln>
            <a:noFill/>
          </a:ln>
        </p:spPr>
      </p:pic>
      <p:pic>
        <p:nvPicPr>
          <p:cNvPr id="155" name="Google Shape;155;p25"/>
          <p:cNvPicPr preferRelativeResize="0"/>
          <p:nvPr/>
        </p:nvPicPr>
        <p:blipFill rotWithShape="1">
          <a:blip r:embed="rId15">
            <a:alphaModFix/>
          </a:blip>
          <a:srcRect b="0" l="0" r="0" t="0"/>
          <a:stretch/>
        </p:blipFill>
        <p:spPr>
          <a:xfrm>
            <a:off x="7852618" y="2391073"/>
            <a:ext cx="812221" cy="642393"/>
          </a:xfrm>
          <a:prstGeom prst="rect">
            <a:avLst/>
          </a:prstGeom>
          <a:noFill/>
          <a:ln>
            <a:noFill/>
          </a:ln>
        </p:spPr>
      </p:pic>
      <p:pic>
        <p:nvPicPr>
          <p:cNvPr id="156" name="Google Shape;156;p25"/>
          <p:cNvPicPr preferRelativeResize="0"/>
          <p:nvPr/>
        </p:nvPicPr>
        <p:blipFill rotWithShape="1">
          <a:blip r:embed="rId9">
            <a:alphaModFix/>
          </a:blip>
          <a:srcRect b="0" l="0" r="0" t="0"/>
          <a:stretch/>
        </p:blipFill>
        <p:spPr>
          <a:xfrm>
            <a:off x="7903075" y="2132552"/>
            <a:ext cx="680769" cy="204231"/>
          </a:xfrm>
          <a:prstGeom prst="rect">
            <a:avLst/>
          </a:prstGeom>
          <a:noFill/>
          <a:ln>
            <a:noFill/>
          </a:ln>
        </p:spPr>
      </p:pic>
      <p:pic>
        <p:nvPicPr>
          <p:cNvPr id="157" name="Google Shape;157;p25"/>
          <p:cNvPicPr preferRelativeResize="0"/>
          <p:nvPr/>
        </p:nvPicPr>
        <p:blipFill rotWithShape="1">
          <a:blip r:embed="rId16">
            <a:alphaModFix/>
          </a:blip>
          <a:srcRect b="0" l="0" r="0" t="0"/>
          <a:stretch/>
        </p:blipFill>
        <p:spPr>
          <a:xfrm>
            <a:off x="410471" y="3853761"/>
            <a:ext cx="680770" cy="685757"/>
          </a:xfrm>
          <a:prstGeom prst="rect">
            <a:avLst/>
          </a:prstGeom>
          <a:noFill/>
          <a:ln>
            <a:noFill/>
          </a:ln>
        </p:spPr>
      </p:pic>
      <p:sp>
        <p:nvSpPr>
          <p:cNvPr id="158" name="Google Shape;158;p25"/>
          <p:cNvSpPr txBox="1"/>
          <p:nvPr/>
        </p:nvSpPr>
        <p:spPr>
          <a:xfrm>
            <a:off x="1904924" y="2929366"/>
            <a:ext cx="5334153" cy="377191"/>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0" i="0" lang="en" sz="1500" u="none" cap="none" strike="noStrike">
                <a:solidFill>
                  <a:srgbClr val="303030"/>
                </a:solidFill>
                <a:latin typeface="Fira Code"/>
                <a:ea typeface="Fira Code"/>
                <a:cs typeface="Fira Code"/>
                <a:sym typeface="Fira Code"/>
              </a:rPr>
              <a:t>By Abraham Ofolu, Anderson Safo, Charlotte Large, Lionnel Tembu and Siyuan Liang</a:t>
            </a:r>
            <a:endParaRPr sz="700"/>
          </a:p>
        </p:txBody>
      </p:sp>
      <p:sp>
        <p:nvSpPr>
          <p:cNvPr id="159" name="Google Shape;159;p25"/>
          <p:cNvSpPr txBox="1"/>
          <p:nvPr/>
        </p:nvSpPr>
        <p:spPr>
          <a:xfrm>
            <a:off x="3536674" y="1191721"/>
            <a:ext cx="2070652" cy="29019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 sz="1700" u="none" cap="none" strike="noStrike">
                <a:solidFill>
                  <a:srgbClr val="303030"/>
                </a:solidFill>
                <a:latin typeface="Fira Code"/>
                <a:ea typeface="Fira Code"/>
                <a:cs typeface="Fira Code"/>
                <a:sym typeface="Fira Code"/>
              </a:rPr>
              <a:t>Group 3</a:t>
            </a:r>
            <a:endParaRPr sz="700"/>
          </a:p>
        </p:txBody>
      </p:sp>
      <p:sp>
        <p:nvSpPr>
          <p:cNvPr id="160" name="Google Shape;160;p25"/>
          <p:cNvSpPr txBox="1"/>
          <p:nvPr/>
        </p:nvSpPr>
        <p:spPr>
          <a:xfrm>
            <a:off x="3668271" y="349671"/>
            <a:ext cx="1807457" cy="29019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 sz="1700" u="none" cap="none" strike="noStrike">
                <a:solidFill>
                  <a:srgbClr val="303030"/>
                </a:solidFill>
                <a:latin typeface="Fira Code"/>
                <a:ea typeface="Fira Code"/>
                <a:cs typeface="Fira Code"/>
                <a:sym typeface="Fira Code"/>
              </a:rPr>
              <a:t>February 2023</a:t>
            </a:r>
            <a:endParaRPr sz="700"/>
          </a:p>
        </p:txBody>
      </p:sp>
      <p:sp>
        <p:nvSpPr>
          <p:cNvPr id="161" name="Google Shape;161;p25"/>
          <p:cNvSpPr txBox="1"/>
          <p:nvPr/>
        </p:nvSpPr>
        <p:spPr>
          <a:xfrm>
            <a:off x="1703496" y="1677893"/>
            <a:ext cx="5736900" cy="12069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 sz="4900" u="none" cap="none" strike="noStrike">
                <a:solidFill>
                  <a:srgbClr val="B3A8F4"/>
                </a:solidFill>
                <a:latin typeface="Fira Code"/>
                <a:ea typeface="Fira Code"/>
                <a:cs typeface="Fira Code"/>
                <a:sym typeface="Fira Code"/>
              </a:rPr>
              <a:t>FINANCIAL STOCK DATA</a:t>
            </a:r>
            <a:r>
              <a:rPr b="1" i="0" lang="en" sz="4900" u="none" cap="none" strike="noStrike">
                <a:solidFill>
                  <a:srgbClr val="B3A8F4"/>
                </a:solidFill>
                <a:latin typeface="Fira Code"/>
                <a:ea typeface="Fira Code"/>
                <a:cs typeface="Fira Code"/>
                <a:sym typeface="Fira Code"/>
              </a:rPr>
              <a:t> M</a:t>
            </a:r>
            <a:r>
              <a:rPr b="1" lang="en" sz="4900">
                <a:solidFill>
                  <a:srgbClr val="B3A8F4"/>
                </a:solidFill>
                <a:latin typeface="Fira Code"/>
                <a:ea typeface="Fira Code"/>
                <a:cs typeface="Fira Code"/>
                <a:sym typeface="Fira Code"/>
              </a:rPr>
              <a:t>ODEL</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4"/>
          <p:cNvPicPr preferRelativeResize="0"/>
          <p:nvPr/>
        </p:nvPicPr>
        <p:blipFill rotWithShape="1">
          <a:blip r:embed="rId3">
            <a:alphaModFix/>
          </a:blip>
          <a:srcRect b="20637" l="10555" r="6394" t="18196"/>
          <a:stretch/>
        </p:blipFill>
        <p:spPr>
          <a:xfrm>
            <a:off x="0" y="0"/>
            <a:ext cx="9144000" cy="5143499"/>
          </a:xfrm>
          <a:prstGeom prst="rect">
            <a:avLst/>
          </a:prstGeom>
          <a:noFill/>
          <a:ln>
            <a:noFill/>
          </a:ln>
        </p:spPr>
      </p:pic>
      <p:pic>
        <p:nvPicPr>
          <p:cNvPr id="318" name="Google Shape;318;p34"/>
          <p:cNvPicPr preferRelativeResize="0"/>
          <p:nvPr/>
        </p:nvPicPr>
        <p:blipFill rotWithShape="1">
          <a:blip r:embed="rId4">
            <a:alphaModFix/>
          </a:blip>
          <a:srcRect b="0" l="20451" r="20457" t="0"/>
          <a:stretch/>
        </p:blipFill>
        <p:spPr>
          <a:xfrm>
            <a:off x="-136686" y="0"/>
            <a:ext cx="3157606" cy="5143500"/>
          </a:xfrm>
          <a:prstGeom prst="rect">
            <a:avLst/>
          </a:prstGeom>
          <a:noFill/>
          <a:ln>
            <a:noFill/>
          </a:ln>
        </p:spPr>
      </p:pic>
      <p:pic>
        <p:nvPicPr>
          <p:cNvPr id="319" name="Google Shape;319;p34"/>
          <p:cNvPicPr preferRelativeResize="0"/>
          <p:nvPr/>
        </p:nvPicPr>
        <p:blipFill rotWithShape="1">
          <a:blip r:embed="rId5">
            <a:alphaModFix/>
          </a:blip>
          <a:srcRect b="0" l="0" r="0" t="0"/>
          <a:stretch/>
        </p:blipFill>
        <p:spPr>
          <a:xfrm>
            <a:off x="3960397" y="3600450"/>
            <a:ext cx="3100192" cy="2057400"/>
          </a:xfrm>
          <a:prstGeom prst="rect">
            <a:avLst/>
          </a:prstGeom>
          <a:noFill/>
          <a:ln>
            <a:noFill/>
          </a:ln>
        </p:spPr>
      </p:pic>
      <p:pic>
        <p:nvPicPr>
          <p:cNvPr id="320" name="Google Shape;320;p34"/>
          <p:cNvPicPr preferRelativeResize="0"/>
          <p:nvPr/>
        </p:nvPicPr>
        <p:blipFill rotWithShape="1">
          <a:blip r:embed="rId6">
            <a:alphaModFix/>
          </a:blip>
          <a:srcRect b="0" l="0" r="0" t="0"/>
          <a:stretch/>
        </p:blipFill>
        <p:spPr>
          <a:xfrm rot="-6181882">
            <a:off x="-1881766" y="1643237"/>
            <a:ext cx="6102907" cy="1857027"/>
          </a:xfrm>
          <a:prstGeom prst="rect">
            <a:avLst/>
          </a:prstGeom>
          <a:noFill/>
          <a:ln>
            <a:noFill/>
          </a:ln>
        </p:spPr>
      </p:pic>
      <p:pic>
        <p:nvPicPr>
          <p:cNvPr id="321" name="Google Shape;321;p34"/>
          <p:cNvPicPr preferRelativeResize="0"/>
          <p:nvPr/>
        </p:nvPicPr>
        <p:blipFill rotWithShape="1">
          <a:blip r:embed="rId7">
            <a:alphaModFix/>
          </a:blip>
          <a:srcRect b="0" l="0" r="0" t="0"/>
          <a:stretch/>
        </p:blipFill>
        <p:spPr>
          <a:xfrm flipH="1" rot="-5400000">
            <a:off x="-3233566" y="-4270718"/>
            <a:ext cx="17488117" cy="9705903"/>
          </a:xfrm>
          <a:prstGeom prst="rect">
            <a:avLst/>
          </a:prstGeom>
          <a:noFill/>
          <a:ln>
            <a:noFill/>
          </a:ln>
        </p:spPr>
      </p:pic>
      <p:sp>
        <p:nvSpPr>
          <p:cNvPr id="322" name="Google Shape;322;p34"/>
          <p:cNvSpPr txBox="1"/>
          <p:nvPr/>
        </p:nvSpPr>
        <p:spPr>
          <a:xfrm>
            <a:off x="1442117" y="154465"/>
            <a:ext cx="7632600" cy="8373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3400"/>
              <a:buFont typeface="Arial"/>
              <a:buNone/>
            </a:pPr>
            <a:r>
              <a:rPr b="1" i="0" lang="en" sz="3400" u="none" cap="none" strike="noStrike">
                <a:solidFill>
                  <a:srgbClr val="B3A8F4"/>
                </a:solidFill>
                <a:latin typeface="Fira Code"/>
                <a:ea typeface="Fira Code"/>
                <a:cs typeface="Fira Code"/>
                <a:sym typeface="Fira Code"/>
              </a:rPr>
              <a:t>CORRELATION OF CLOSING PRICES BETWEEN DIFFERENT STOCKS</a:t>
            </a:r>
            <a:endParaRPr b="0" i="0" sz="700" u="none" cap="none" strike="noStrike">
              <a:solidFill>
                <a:srgbClr val="000000"/>
              </a:solidFill>
              <a:latin typeface="Arial"/>
              <a:ea typeface="Arial"/>
              <a:cs typeface="Arial"/>
              <a:sym typeface="Arial"/>
            </a:endParaRPr>
          </a:p>
        </p:txBody>
      </p:sp>
      <p:pic>
        <p:nvPicPr>
          <p:cNvPr id="323" name="Google Shape;323;p34"/>
          <p:cNvPicPr preferRelativeResize="0"/>
          <p:nvPr/>
        </p:nvPicPr>
        <p:blipFill rotWithShape="1">
          <a:blip r:embed="rId8">
            <a:alphaModFix/>
          </a:blip>
          <a:srcRect b="0" l="0" r="0" t="0"/>
          <a:stretch/>
        </p:blipFill>
        <p:spPr>
          <a:xfrm rot="99132">
            <a:off x="929656" y="241912"/>
            <a:ext cx="719144" cy="1063429"/>
          </a:xfrm>
          <a:prstGeom prst="rect">
            <a:avLst/>
          </a:prstGeom>
          <a:noFill/>
          <a:ln>
            <a:noFill/>
          </a:ln>
        </p:spPr>
      </p:pic>
      <p:pic>
        <p:nvPicPr>
          <p:cNvPr id="324" name="Google Shape;324;p34"/>
          <p:cNvPicPr preferRelativeResize="0"/>
          <p:nvPr/>
        </p:nvPicPr>
        <p:blipFill rotWithShape="1">
          <a:blip r:embed="rId9">
            <a:alphaModFix/>
          </a:blip>
          <a:srcRect b="0" l="0" r="0" t="0"/>
          <a:stretch/>
        </p:blipFill>
        <p:spPr>
          <a:xfrm>
            <a:off x="8052401" y="4629150"/>
            <a:ext cx="498399" cy="566363"/>
          </a:xfrm>
          <a:prstGeom prst="rect">
            <a:avLst/>
          </a:prstGeom>
          <a:noFill/>
          <a:ln>
            <a:noFill/>
          </a:ln>
        </p:spPr>
      </p:pic>
      <p:pic>
        <p:nvPicPr>
          <p:cNvPr id="325" name="Google Shape;325;p34"/>
          <p:cNvPicPr preferRelativeResize="0"/>
          <p:nvPr/>
        </p:nvPicPr>
        <p:blipFill rotWithShape="1">
          <a:blip r:embed="rId10">
            <a:alphaModFix/>
          </a:blip>
          <a:srcRect b="0" l="0" r="0" t="0"/>
          <a:stretch/>
        </p:blipFill>
        <p:spPr>
          <a:xfrm rot="-2392228">
            <a:off x="8216631" y="4849985"/>
            <a:ext cx="1537461" cy="587030"/>
          </a:xfrm>
          <a:prstGeom prst="rect">
            <a:avLst/>
          </a:prstGeom>
          <a:noFill/>
          <a:ln>
            <a:noFill/>
          </a:ln>
        </p:spPr>
      </p:pic>
      <p:pic>
        <p:nvPicPr>
          <p:cNvPr id="326" name="Google Shape;326;p34"/>
          <p:cNvPicPr preferRelativeResize="0"/>
          <p:nvPr/>
        </p:nvPicPr>
        <p:blipFill rotWithShape="1">
          <a:blip r:embed="rId11">
            <a:alphaModFix/>
          </a:blip>
          <a:srcRect b="0" l="0" r="0" t="0"/>
          <a:stretch/>
        </p:blipFill>
        <p:spPr>
          <a:xfrm>
            <a:off x="8550800" y="4251384"/>
            <a:ext cx="662765" cy="566363"/>
          </a:xfrm>
          <a:prstGeom prst="rect">
            <a:avLst/>
          </a:prstGeom>
          <a:noFill/>
          <a:ln>
            <a:noFill/>
          </a:ln>
        </p:spPr>
      </p:pic>
      <p:pic>
        <p:nvPicPr>
          <p:cNvPr id="327" name="Google Shape;327;p34"/>
          <p:cNvPicPr preferRelativeResize="0"/>
          <p:nvPr/>
        </p:nvPicPr>
        <p:blipFill rotWithShape="1">
          <a:blip r:embed="rId12">
            <a:alphaModFix/>
          </a:blip>
          <a:srcRect b="0" l="0" r="0" t="0"/>
          <a:stretch/>
        </p:blipFill>
        <p:spPr>
          <a:xfrm>
            <a:off x="1442117" y="1195485"/>
            <a:ext cx="7363528" cy="3025555"/>
          </a:xfrm>
          <a:prstGeom prst="rect">
            <a:avLst/>
          </a:prstGeom>
          <a:noFill/>
          <a:ln>
            <a:noFill/>
          </a:ln>
        </p:spPr>
      </p:pic>
      <p:sp>
        <p:nvSpPr>
          <p:cNvPr id="328" name="Google Shape;328;p34"/>
          <p:cNvSpPr txBox="1"/>
          <p:nvPr/>
        </p:nvSpPr>
        <p:spPr>
          <a:xfrm>
            <a:off x="814084" y="3281710"/>
            <a:ext cx="4553400" cy="138600"/>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5"/>
          <p:cNvPicPr preferRelativeResize="0"/>
          <p:nvPr/>
        </p:nvPicPr>
        <p:blipFill rotWithShape="1">
          <a:blip r:embed="rId3">
            <a:alphaModFix/>
          </a:blip>
          <a:srcRect b="20637" l="10555" r="6394" t="18196"/>
          <a:stretch/>
        </p:blipFill>
        <p:spPr>
          <a:xfrm>
            <a:off x="0" y="0"/>
            <a:ext cx="9144000" cy="5143499"/>
          </a:xfrm>
          <a:prstGeom prst="rect">
            <a:avLst/>
          </a:prstGeom>
          <a:noFill/>
          <a:ln>
            <a:noFill/>
          </a:ln>
        </p:spPr>
      </p:pic>
      <p:pic>
        <p:nvPicPr>
          <p:cNvPr id="334" name="Google Shape;334;p35"/>
          <p:cNvPicPr preferRelativeResize="0"/>
          <p:nvPr/>
        </p:nvPicPr>
        <p:blipFill rotWithShape="1">
          <a:blip r:embed="rId4">
            <a:alphaModFix/>
          </a:blip>
          <a:srcRect b="0" l="29547" r="29551" t="0"/>
          <a:stretch/>
        </p:blipFill>
        <p:spPr>
          <a:xfrm>
            <a:off x="6037829" y="-51435"/>
            <a:ext cx="3157608" cy="5143500"/>
          </a:xfrm>
          <a:prstGeom prst="rect">
            <a:avLst/>
          </a:prstGeom>
          <a:noFill/>
          <a:ln>
            <a:noFill/>
          </a:ln>
        </p:spPr>
      </p:pic>
      <p:pic>
        <p:nvPicPr>
          <p:cNvPr id="335" name="Google Shape;335;p35"/>
          <p:cNvPicPr preferRelativeResize="0"/>
          <p:nvPr/>
        </p:nvPicPr>
        <p:blipFill rotWithShape="1">
          <a:blip r:embed="rId5">
            <a:alphaModFix/>
          </a:blip>
          <a:srcRect b="0" l="0" r="0" t="0"/>
          <a:stretch/>
        </p:blipFill>
        <p:spPr>
          <a:xfrm>
            <a:off x="3960397" y="3600450"/>
            <a:ext cx="3100192" cy="2057400"/>
          </a:xfrm>
          <a:prstGeom prst="rect">
            <a:avLst/>
          </a:prstGeom>
          <a:noFill/>
          <a:ln>
            <a:noFill/>
          </a:ln>
        </p:spPr>
      </p:pic>
      <p:pic>
        <p:nvPicPr>
          <p:cNvPr id="336" name="Google Shape;336;p35"/>
          <p:cNvPicPr preferRelativeResize="0"/>
          <p:nvPr/>
        </p:nvPicPr>
        <p:blipFill rotWithShape="1">
          <a:blip r:embed="rId6">
            <a:alphaModFix/>
          </a:blip>
          <a:srcRect b="0" l="0" r="0" t="0"/>
          <a:stretch/>
        </p:blipFill>
        <p:spPr>
          <a:xfrm flipH="1" rot="5400000">
            <a:off x="-2796471" y="1028854"/>
            <a:ext cx="12366555" cy="6863437"/>
          </a:xfrm>
          <a:prstGeom prst="rect">
            <a:avLst/>
          </a:prstGeom>
          <a:noFill/>
          <a:ln>
            <a:noFill/>
          </a:ln>
        </p:spPr>
      </p:pic>
      <p:pic>
        <p:nvPicPr>
          <p:cNvPr id="337" name="Google Shape;337;p35"/>
          <p:cNvPicPr preferRelativeResize="0"/>
          <p:nvPr/>
        </p:nvPicPr>
        <p:blipFill rotWithShape="1">
          <a:blip r:embed="rId7">
            <a:alphaModFix/>
          </a:blip>
          <a:srcRect b="0" l="0" r="0" t="0"/>
          <a:stretch/>
        </p:blipFill>
        <p:spPr>
          <a:xfrm>
            <a:off x="4646139" y="3853769"/>
            <a:ext cx="2188724" cy="2057400"/>
          </a:xfrm>
          <a:prstGeom prst="rect">
            <a:avLst/>
          </a:prstGeom>
          <a:noFill/>
          <a:ln>
            <a:noFill/>
          </a:ln>
        </p:spPr>
      </p:pic>
      <p:pic>
        <p:nvPicPr>
          <p:cNvPr id="338" name="Google Shape;338;p35"/>
          <p:cNvPicPr preferRelativeResize="0"/>
          <p:nvPr/>
        </p:nvPicPr>
        <p:blipFill rotWithShape="1">
          <a:blip r:embed="rId8">
            <a:alphaModFix/>
          </a:blip>
          <a:srcRect b="0" l="0" r="0" t="0"/>
          <a:stretch/>
        </p:blipFill>
        <p:spPr>
          <a:xfrm>
            <a:off x="6350004" y="3695789"/>
            <a:ext cx="288386" cy="315961"/>
          </a:xfrm>
          <a:prstGeom prst="rect">
            <a:avLst/>
          </a:prstGeom>
          <a:noFill/>
          <a:ln>
            <a:noFill/>
          </a:ln>
        </p:spPr>
      </p:pic>
      <p:pic>
        <p:nvPicPr>
          <p:cNvPr id="339" name="Google Shape;339;p35"/>
          <p:cNvPicPr preferRelativeResize="0"/>
          <p:nvPr/>
        </p:nvPicPr>
        <p:blipFill rotWithShape="1">
          <a:blip r:embed="rId9">
            <a:alphaModFix/>
          </a:blip>
          <a:srcRect b="0" l="0" r="0" t="0"/>
          <a:stretch/>
        </p:blipFill>
        <p:spPr>
          <a:xfrm flipH="1" rot="3976081">
            <a:off x="-491128" y="-617002"/>
            <a:ext cx="1413995" cy="2057400"/>
          </a:xfrm>
          <a:prstGeom prst="rect">
            <a:avLst/>
          </a:prstGeom>
          <a:noFill/>
          <a:ln>
            <a:noFill/>
          </a:ln>
        </p:spPr>
      </p:pic>
      <p:pic>
        <p:nvPicPr>
          <p:cNvPr id="340" name="Google Shape;340;p35"/>
          <p:cNvPicPr preferRelativeResize="0"/>
          <p:nvPr/>
        </p:nvPicPr>
        <p:blipFill rotWithShape="1">
          <a:blip r:embed="rId10">
            <a:alphaModFix/>
          </a:blip>
          <a:srcRect b="0" l="0" r="0" t="0"/>
          <a:stretch/>
        </p:blipFill>
        <p:spPr>
          <a:xfrm>
            <a:off x="2084991" y="1406788"/>
            <a:ext cx="4307741" cy="882730"/>
          </a:xfrm>
          <a:prstGeom prst="rect">
            <a:avLst/>
          </a:prstGeom>
          <a:noFill/>
          <a:ln>
            <a:noFill/>
          </a:ln>
        </p:spPr>
      </p:pic>
      <p:sp>
        <p:nvSpPr>
          <p:cNvPr id="341" name="Google Shape;341;p35"/>
          <p:cNvSpPr txBox="1"/>
          <p:nvPr/>
        </p:nvSpPr>
        <p:spPr>
          <a:xfrm>
            <a:off x="1022641" y="93734"/>
            <a:ext cx="6800700" cy="11082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103000"/>
              </a:lnSpc>
              <a:spcBef>
                <a:spcPts val="0"/>
              </a:spcBef>
              <a:spcAft>
                <a:spcPts val="0"/>
              </a:spcAft>
              <a:buClr>
                <a:srgbClr val="000000"/>
              </a:buClr>
              <a:buSzPts val="7200"/>
              <a:buFont typeface="Arial"/>
              <a:buNone/>
            </a:pPr>
            <a:r>
              <a:rPr b="1" i="0" lang="en" sz="7200" u="none" cap="none" strike="noStrike">
                <a:solidFill>
                  <a:srgbClr val="B3A8F4"/>
                </a:solidFill>
                <a:latin typeface="Fira Code"/>
                <a:ea typeface="Fira Code"/>
                <a:cs typeface="Fira Code"/>
                <a:sym typeface="Fira Code"/>
              </a:rPr>
              <a:t>CONCLUSIONS</a:t>
            </a:r>
            <a:endParaRPr b="0" i="0" sz="1200" u="none" cap="none" strike="noStrike">
              <a:solidFill>
                <a:srgbClr val="000000"/>
              </a:solidFill>
              <a:latin typeface="Arial"/>
              <a:ea typeface="Arial"/>
              <a:cs typeface="Arial"/>
              <a:sym typeface="Arial"/>
            </a:endParaRPr>
          </a:p>
        </p:txBody>
      </p:sp>
      <p:sp>
        <p:nvSpPr>
          <p:cNvPr id="342" name="Google Shape;342;p35"/>
          <p:cNvSpPr txBox="1"/>
          <p:nvPr/>
        </p:nvSpPr>
        <p:spPr>
          <a:xfrm>
            <a:off x="2084997" y="1063337"/>
            <a:ext cx="4553400" cy="138600"/>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343" name="Google Shape;343;p35"/>
          <p:cNvSpPr txBox="1"/>
          <p:nvPr/>
        </p:nvSpPr>
        <p:spPr>
          <a:xfrm>
            <a:off x="1373900" y="2233950"/>
            <a:ext cx="48258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1D1C1D"/>
                </a:solidFill>
                <a:highlight>
                  <a:srgbClr val="F8F8F8"/>
                </a:highlight>
              </a:rPr>
              <a:t>The average stock market return has been about 10% per year for nearly the last century, as measured by the S&amp;P 500 index. In some years, the market returns more than that; in other years, it returns less. Investors can use this bench march as a way to analyse which stocks will generate the most return on average and it is a variable crucial and also frequently used in forecasting. </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 model demonstrates meaningful predictive power at least 75% classification accuracy or 0.80 R-squared.</a:t>
            </a:r>
            <a:endParaRPr sz="1150">
              <a:solidFill>
                <a:srgbClr val="1D1C1D"/>
              </a:solidFill>
              <a:highlight>
                <a:srgbClr val="F8F8F8"/>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6"/>
          <p:cNvPicPr preferRelativeResize="0"/>
          <p:nvPr/>
        </p:nvPicPr>
        <p:blipFill rotWithShape="1">
          <a:blip r:embed="rId3">
            <a:alphaModFix/>
          </a:blip>
          <a:srcRect b="20637" l="10555" r="6394" t="18196"/>
          <a:stretch/>
        </p:blipFill>
        <p:spPr>
          <a:xfrm>
            <a:off x="0" y="0"/>
            <a:ext cx="9144000" cy="5143499"/>
          </a:xfrm>
          <a:prstGeom prst="rect">
            <a:avLst/>
          </a:prstGeom>
          <a:noFill/>
          <a:ln>
            <a:noFill/>
          </a:ln>
        </p:spPr>
      </p:pic>
      <p:pic>
        <p:nvPicPr>
          <p:cNvPr id="349" name="Google Shape;349;p36"/>
          <p:cNvPicPr preferRelativeResize="0"/>
          <p:nvPr/>
        </p:nvPicPr>
        <p:blipFill rotWithShape="1">
          <a:blip r:embed="rId4">
            <a:alphaModFix/>
          </a:blip>
          <a:srcRect b="0" l="20451" r="20457" t="0"/>
          <a:stretch/>
        </p:blipFill>
        <p:spPr>
          <a:xfrm>
            <a:off x="-136686" y="0"/>
            <a:ext cx="3157606" cy="5143500"/>
          </a:xfrm>
          <a:prstGeom prst="rect">
            <a:avLst/>
          </a:prstGeom>
          <a:noFill/>
          <a:ln>
            <a:noFill/>
          </a:ln>
        </p:spPr>
      </p:pic>
      <p:pic>
        <p:nvPicPr>
          <p:cNvPr id="350" name="Google Shape;350;p36"/>
          <p:cNvPicPr preferRelativeResize="0"/>
          <p:nvPr/>
        </p:nvPicPr>
        <p:blipFill rotWithShape="1">
          <a:blip r:embed="rId5">
            <a:alphaModFix/>
          </a:blip>
          <a:srcRect b="0" l="0" r="0" t="0"/>
          <a:stretch/>
        </p:blipFill>
        <p:spPr>
          <a:xfrm>
            <a:off x="3960397" y="3600450"/>
            <a:ext cx="3100192" cy="2057400"/>
          </a:xfrm>
          <a:prstGeom prst="rect">
            <a:avLst/>
          </a:prstGeom>
          <a:noFill/>
          <a:ln>
            <a:noFill/>
          </a:ln>
        </p:spPr>
      </p:pic>
      <p:pic>
        <p:nvPicPr>
          <p:cNvPr id="351" name="Google Shape;351;p36"/>
          <p:cNvPicPr preferRelativeResize="0"/>
          <p:nvPr/>
        </p:nvPicPr>
        <p:blipFill rotWithShape="1">
          <a:blip r:embed="rId6">
            <a:alphaModFix/>
          </a:blip>
          <a:srcRect b="0" l="0" r="0" t="0"/>
          <a:stretch/>
        </p:blipFill>
        <p:spPr>
          <a:xfrm rot="-5795021">
            <a:off x="-644450" y="1746535"/>
            <a:ext cx="6102906" cy="1857027"/>
          </a:xfrm>
          <a:prstGeom prst="rect">
            <a:avLst/>
          </a:prstGeom>
          <a:noFill/>
          <a:ln>
            <a:noFill/>
          </a:ln>
        </p:spPr>
      </p:pic>
      <p:pic>
        <p:nvPicPr>
          <p:cNvPr id="352" name="Google Shape;352;p36"/>
          <p:cNvPicPr preferRelativeResize="0"/>
          <p:nvPr/>
        </p:nvPicPr>
        <p:blipFill rotWithShape="1">
          <a:blip r:embed="rId7">
            <a:alphaModFix/>
          </a:blip>
          <a:srcRect b="0" l="0" r="0" t="0"/>
          <a:stretch/>
        </p:blipFill>
        <p:spPr>
          <a:xfrm flipH="1" rot="-5400000">
            <a:off x="-1722308" y="-1651806"/>
            <a:ext cx="14261727" cy="7915259"/>
          </a:xfrm>
          <a:prstGeom prst="rect">
            <a:avLst/>
          </a:prstGeom>
          <a:noFill/>
          <a:ln>
            <a:noFill/>
          </a:ln>
        </p:spPr>
      </p:pic>
      <p:sp>
        <p:nvSpPr>
          <p:cNvPr id="353" name="Google Shape;353;p36"/>
          <p:cNvSpPr txBox="1"/>
          <p:nvPr/>
        </p:nvSpPr>
        <p:spPr>
          <a:xfrm>
            <a:off x="1054052" y="-326469"/>
            <a:ext cx="9923100" cy="11082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103000"/>
              </a:lnSpc>
              <a:spcBef>
                <a:spcPts val="0"/>
              </a:spcBef>
              <a:spcAft>
                <a:spcPts val="0"/>
              </a:spcAft>
              <a:buClr>
                <a:srgbClr val="000000"/>
              </a:buClr>
              <a:buSzPts val="7200"/>
              <a:buFont typeface="Arial"/>
              <a:buNone/>
            </a:pPr>
            <a:r>
              <a:rPr b="1" i="0" lang="en" sz="7200" u="none" cap="none" strike="noStrike">
                <a:solidFill>
                  <a:srgbClr val="B3A8F4"/>
                </a:solidFill>
                <a:latin typeface="Fira Code"/>
                <a:ea typeface="Fira Code"/>
                <a:cs typeface="Fira Code"/>
                <a:sym typeface="Fira Code"/>
              </a:rPr>
              <a:t>LIMITATIONS</a:t>
            </a:r>
            <a:endParaRPr b="0" i="0" sz="1200" u="none" cap="none" strike="noStrike">
              <a:solidFill>
                <a:srgbClr val="000000"/>
              </a:solidFill>
              <a:latin typeface="Arial"/>
              <a:ea typeface="Arial"/>
              <a:cs typeface="Arial"/>
              <a:sym typeface="Arial"/>
            </a:endParaRPr>
          </a:p>
        </p:txBody>
      </p:sp>
      <p:pic>
        <p:nvPicPr>
          <p:cNvPr id="354" name="Google Shape;354;p36"/>
          <p:cNvPicPr preferRelativeResize="0"/>
          <p:nvPr/>
        </p:nvPicPr>
        <p:blipFill rotWithShape="1">
          <a:blip r:embed="rId8">
            <a:alphaModFix/>
          </a:blip>
          <a:srcRect b="0" l="0" r="0" t="0"/>
          <a:stretch/>
        </p:blipFill>
        <p:spPr>
          <a:xfrm>
            <a:off x="2047431" y="264833"/>
            <a:ext cx="719144" cy="1063429"/>
          </a:xfrm>
          <a:prstGeom prst="rect">
            <a:avLst/>
          </a:prstGeom>
          <a:noFill/>
          <a:ln>
            <a:noFill/>
          </a:ln>
        </p:spPr>
      </p:pic>
      <p:pic>
        <p:nvPicPr>
          <p:cNvPr id="355" name="Google Shape;355;p36"/>
          <p:cNvPicPr preferRelativeResize="0"/>
          <p:nvPr/>
        </p:nvPicPr>
        <p:blipFill rotWithShape="1">
          <a:blip r:embed="rId9">
            <a:alphaModFix/>
          </a:blip>
          <a:srcRect b="0" l="0" r="0" t="0"/>
          <a:stretch/>
        </p:blipFill>
        <p:spPr>
          <a:xfrm>
            <a:off x="8380451" y="4465985"/>
            <a:ext cx="498399" cy="566363"/>
          </a:xfrm>
          <a:prstGeom prst="rect">
            <a:avLst/>
          </a:prstGeom>
          <a:noFill/>
          <a:ln>
            <a:noFill/>
          </a:ln>
        </p:spPr>
      </p:pic>
      <p:pic>
        <p:nvPicPr>
          <p:cNvPr id="356" name="Google Shape;356;p36"/>
          <p:cNvPicPr preferRelativeResize="0"/>
          <p:nvPr/>
        </p:nvPicPr>
        <p:blipFill rotWithShape="1">
          <a:blip r:embed="rId10">
            <a:alphaModFix/>
          </a:blip>
          <a:srcRect b="0" l="0" r="0" t="0"/>
          <a:stretch/>
        </p:blipFill>
        <p:spPr>
          <a:xfrm rot="-2392228">
            <a:off x="8113760" y="4685415"/>
            <a:ext cx="1537461" cy="587030"/>
          </a:xfrm>
          <a:prstGeom prst="rect">
            <a:avLst/>
          </a:prstGeom>
          <a:noFill/>
          <a:ln>
            <a:noFill/>
          </a:ln>
        </p:spPr>
      </p:pic>
      <p:sp>
        <p:nvSpPr>
          <p:cNvPr id="357" name="Google Shape;357;p36"/>
          <p:cNvSpPr txBox="1"/>
          <p:nvPr/>
        </p:nvSpPr>
        <p:spPr>
          <a:xfrm>
            <a:off x="814084" y="3281710"/>
            <a:ext cx="4553400" cy="138600"/>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pic>
        <p:nvPicPr>
          <p:cNvPr id="358" name="Google Shape;358;p36"/>
          <p:cNvPicPr preferRelativeResize="0"/>
          <p:nvPr/>
        </p:nvPicPr>
        <p:blipFill rotWithShape="1">
          <a:blip r:embed="rId11">
            <a:alphaModFix/>
          </a:blip>
          <a:srcRect b="0" l="0" r="0" t="0"/>
          <a:stretch/>
        </p:blipFill>
        <p:spPr>
          <a:xfrm>
            <a:off x="3960406" y="700098"/>
            <a:ext cx="4307741" cy="882730"/>
          </a:xfrm>
          <a:prstGeom prst="rect">
            <a:avLst/>
          </a:prstGeom>
          <a:noFill/>
          <a:ln>
            <a:noFill/>
          </a:ln>
        </p:spPr>
      </p:pic>
      <p:sp>
        <p:nvSpPr>
          <p:cNvPr id="359" name="Google Shape;359;p36"/>
          <p:cNvSpPr txBox="1"/>
          <p:nvPr/>
        </p:nvSpPr>
        <p:spPr>
          <a:xfrm>
            <a:off x="3800050" y="1683208"/>
            <a:ext cx="483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stock prices are influenced by company news as well as other factors such as demonetization or company mergers and demergers. In addition, many intangible variables are difficult to predict in advance.</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37"/>
          <p:cNvPicPr preferRelativeResize="0"/>
          <p:nvPr/>
        </p:nvPicPr>
        <p:blipFill rotWithShape="1">
          <a:blip r:embed="rId3">
            <a:alphaModFix/>
          </a:blip>
          <a:srcRect b="20640" l="10552" r="6401" t="18196"/>
          <a:stretch/>
        </p:blipFill>
        <p:spPr>
          <a:xfrm>
            <a:off x="0" y="0"/>
            <a:ext cx="9144000" cy="5143500"/>
          </a:xfrm>
          <a:prstGeom prst="rect">
            <a:avLst/>
          </a:prstGeom>
          <a:noFill/>
          <a:ln>
            <a:noFill/>
          </a:ln>
        </p:spPr>
      </p:pic>
      <p:pic>
        <p:nvPicPr>
          <p:cNvPr id="365" name="Google Shape;365;p37"/>
          <p:cNvPicPr preferRelativeResize="0"/>
          <p:nvPr/>
        </p:nvPicPr>
        <p:blipFill rotWithShape="1">
          <a:blip r:embed="rId4">
            <a:alphaModFix/>
          </a:blip>
          <a:srcRect b="0" l="32098" r="32098" t="0"/>
          <a:stretch/>
        </p:blipFill>
        <p:spPr>
          <a:xfrm rot="-5462024">
            <a:off x="2199081" y="390029"/>
            <a:ext cx="4213262" cy="11326291"/>
          </a:xfrm>
          <a:prstGeom prst="rect">
            <a:avLst/>
          </a:prstGeom>
          <a:noFill/>
          <a:ln>
            <a:noFill/>
          </a:ln>
        </p:spPr>
      </p:pic>
      <p:pic>
        <p:nvPicPr>
          <p:cNvPr id="366" name="Google Shape;366;p37"/>
          <p:cNvPicPr preferRelativeResize="0"/>
          <p:nvPr/>
        </p:nvPicPr>
        <p:blipFill rotWithShape="1">
          <a:blip r:embed="rId5">
            <a:alphaModFix/>
          </a:blip>
          <a:srcRect b="0" l="0" r="0" t="0"/>
          <a:stretch/>
        </p:blipFill>
        <p:spPr>
          <a:xfrm flipH="1" rot="10800000">
            <a:off x="-1943100" y="-742950"/>
            <a:ext cx="11509050" cy="6387523"/>
          </a:xfrm>
          <a:prstGeom prst="rect">
            <a:avLst/>
          </a:prstGeom>
          <a:noFill/>
          <a:ln>
            <a:noFill/>
          </a:ln>
        </p:spPr>
      </p:pic>
      <p:pic>
        <p:nvPicPr>
          <p:cNvPr id="367" name="Google Shape;367;p37"/>
          <p:cNvPicPr preferRelativeResize="0"/>
          <p:nvPr/>
        </p:nvPicPr>
        <p:blipFill rotWithShape="1">
          <a:blip r:embed="rId6">
            <a:alphaModFix/>
          </a:blip>
          <a:srcRect b="0" l="0" r="0" t="0"/>
          <a:stretch/>
        </p:blipFill>
        <p:spPr>
          <a:xfrm>
            <a:off x="2592653" y="1653807"/>
            <a:ext cx="3958695" cy="2763889"/>
          </a:xfrm>
          <a:prstGeom prst="rect">
            <a:avLst/>
          </a:prstGeom>
          <a:noFill/>
          <a:ln>
            <a:noFill/>
          </a:ln>
        </p:spPr>
      </p:pic>
      <p:sp>
        <p:nvSpPr>
          <p:cNvPr id="368" name="Google Shape;368;p37"/>
          <p:cNvSpPr txBox="1"/>
          <p:nvPr/>
        </p:nvSpPr>
        <p:spPr>
          <a:xfrm>
            <a:off x="1022313" y="534336"/>
            <a:ext cx="7099500" cy="1262100"/>
          </a:xfrm>
          <a:prstGeom prst="rect">
            <a:avLst/>
          </a:prstGeom>
          <a:noFill/>
          <a:ln>
            <a:noFill/>
          </a:ln>
          <a:effectLst>
            <a:outerShdw rotWithShape="0" algn="bl" dir="4860000" dist="38100">
              <a:srgbClr val="000000"/>
            </a:outerShdw>
          </a:effectLst>
        </p:spPr>
        <p:txBody>
          <a:bodyPr anchorCtr="0" anchor="t" bIns="0" lIns="0" spcFirstLastPara="1" rIns="0" wrap="square" tIns="0">
            <a:spAutoFit/>
          </a:bodyPr>
          <a:lstStyle/>
          <a:p>
            <a:pPr indent="0" lvl="0" marL="0" marR="0" rtl="0" algn="ctr">
              <a:lnSpc>
                <a:spcPct val="102995"/>
              </a:lnSpc>
              <a:spcBef>
                <a:spcPts val="0"/>
              </a:spcBef>
              <a:spcAft>
                <a:spcPts val="0"/>
              </a:spcAft>
              <a:buNone/>
            </a:pPr>
            <a:r>
              <a:rPr b="1" i="0" lang="en" sz="8200" u="none" cap="none" strike="noStrike">
                <a:solidFill>
                  <a:srgbClr val="B39BC8"/>
                </a:solidFill>
                <a:latin typeface="Fira Code"/>
                <a:ea typeface="Fira Code"/>
                <a:cs typeface="Fira Code"/>
                <a:sym typeface="Fira Code"/>
              </a:rPr>
              <a:t>QUESTIONS?</a:t>
            </a:r>
            <a:endParaRPr sz="700"/>
          </a:p>
        </p:txBody>
      </p:sp>
      <p:sp>
        <p:nvSpPr>
          <p:cNvPr id="369" name="Google Shape;369;p37"/>
          <p:cNvSpPr txBox="1"/>
          <p:nvPr/>
        </p:nvSpPr>
        <p:spPr>
          <a:xfrm>
            <a:off x="814084" y="3281710"/>
            <a:ext cx="4553312" cy="202882"/>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8"/>
          <p:cNvPicPr preferRelativeResize="0"/>
          <p:nvPr/>
        </p:nvPicPr>
        <p:blipFill rotWithShape="1">
          <a:blip r:embed="rId3">
            <a:alphaModFix/>
          </a:blip>
          <a:srcRect b="0" l="18376" r="18376" t="0"/>
          <a:stretch/>
        </p:blipFill>
        <p:spPr>
          <a:xfrm>
            <a:off x="2117298" y="-330329"/>
            <a:ext cx="3814016" cy="5804157"/>
          </a:xfrm>
          <a:prstGeom prst="rect">
            <a:avLst/>
          </a:prstGeom>
          <a:noFill/>
          <a:ln>
            <a:noFill/>
          </a:ln>
        </p:spPr>
      </p:pic>
      <p:pic>
        <p:nvPicPr>
          <p:cNvPr id="375" name="Google Shape;375;p38"/>
          <p:cNvPicPr preferRelativeResize="0"/>
          <p:nvPr/>
        </p:nvPicPr>
        <p:blipFill rotWithShape="1">
          <a:blip r:embed="rId4">
            <a:alphaModFix/>
          </a:blip>
          <a:srcRect b="0" l="0" r="0" t="0"/>
          <a:stretch/>
        </p:blipFill>
        <p:spPr>
          <a:xfrm rot="5400000">
            <a:off x="-2844699" y="1878114"/>
            <a:ext cx="9095946" cy="5048250"/>
          </a:xfrm>
          <a:prstGeom prst="rect">
            <a:avLst/>
          </a:prstGeom>
          <a:noFill/>
          <a:ln>
            <a:noFill/>
          </a:ln>
        </p:spPr>
      </p:pic>
      <p:pic>
        <p:nvPicPr>
          <p:cNvPr id="376" name="Google Shape;376;p38"/>
          <p:cNvPicPr preferRelativeResize="0"/>
          <p:nvPr/>
        </p:nvPicPr>
        <p:blipFill rotWithShape="1">
          <a:blip r:embed="rId5">
            <a:alphaModFix/>
          </a:blip>
          <a:srcRect b="0" l="0" r="0" t="0"/>
          <a:stretch/>
        </p:blipFill>
        <p:spPr>
          <a:xfrm rot="4409182">
            <a:off x="2422028" y="1350458"/>
            <a:ext cx="5621282" cy="1710476"/>
          </a:xfrm>
          <a:prstGeom prst="rect">
            <a:avLst/>
          </a:prstGeom>
          <a:noFill/>
          <a:ln>
            <a:noFill/>
          </a:ln>
        </p:spPr>
      </p:pic>
      <p:pic>
        <p:nvPicPr>
          <p:cNvPr id="377" name="Google Shape;377;p38"/>
          <p:cNvPicPr preferRelativeResize="0"/>
          <p:nvPr/>
        </p:nvPicPr>
        <p:blipFill rotWithShape="1">
          <a:blip r:embed="rId6">
            <a:alphaModFix/>
          </a:blip>
          <a:srcRect b="0" l="0" r="0" t="0"/>
          <a:stretch/>
        </p:blipFill>
        <p:spPr>
          <a:xfrm>
            <a:off x="4327412" y="2872657"/>
            <a:ext cx="1838260" cy="2777590"/>
          </a:xfrm>
          <a:prstGeom prst="rect">
            <a:avLst/>
          </a:prstGeom>
          <a:noFill/>
          <a:ln>
            <a:noFill/>
          </a:ln>
        </p:spPr>
      </p:pic>
      <p:pic>
        <p:nvPicPr>
          <p:cNvPr id="378" name="Google Shape;378;p38"/>
          <p:cNvPicPr preferRelativeResize="0"/>
          <p:nvPr/>
        </p:nvPicPr>
        <p:blipFill rotWithShape="1">
          <a:blip r:embed="rId7">
            <a:alphaModFix/>
          </a:blip>
          <a:srcRect b="0" l="0" r="0" t="0"/>
          <a:stretch/>
        </p:blipFill>
        <p:spPr>
          <a:xfrm rot="-5400000">
            <a:off x="2389931" y="575442"/>
            <a:ext cx="9095946" cy="5048250"/>
          </a:xfrm>
          <a:prstGeom prst="rect">
            <a:avLst/>
          </a:prstGeom>
          <a:noFill/>
          <a:ln>
            <a:noFill/>
          </a:ln>
        </p:spPr>
      </p:pic>
      <p:pic>
        <p:nvPicPr>
          <p:cNvPr id="379" name="Google Shape;379;p38"/>
          <p:cNvPicPr preferRelativeResize="0"/>
          <p:nvPr/>
        </p:nvPicPr>
        <p:blipFill rotWithShape="1">
          <a:blip r:embed="rId8">
            <a:alphaModFix/>
          </a:blip>
          <a:srcRect b="0" l="0" r="0" t="0"/>
          <a:stretch/>
        </p:blipFill>
        <p:spPr>
          <a:xfrm>
            <a:off x="7676204" y="3704767"/>
            <a:ext cx="2188724" cy="2057400"/>
          </a:xfrm>
          <a:prstGeom prst="rect">
            <a:avLst/>
          </a:prstGeom>
          <a:noFill/>
          <a:ln>
            <a:noFill/>
          </a:ln>
        </p:spPr>
      </p:pic>
      <p:pic>
        <p:nvPicPr>
          <p:cNvPr id="380" name="Google Shape;380;p38"/>
          <p:cNvPicPr preferRelativeResize="0"/>
          <p:nvPr/>
        </p:nvPicPr>
        <p:blipFill rotWithShape="1">
          <a:blip r:embed="rId9">
            <a:alphaModFix/>
          </a:blip>
          <a:srcRect b="0" l="0" r="0" t="0"/>
          <a:stretch/>
        </p:blipFill>
        <p:spPr>
          <a:xfrm>
            <a:off x="5460439" y="1095650"/>
            <a:ext cx="310947" cy="357785"/>
          </a:xfrm>
          <a:prstGeom prst="rect">
            <a:avLst/>
          </a:prstGeom>
          <a:noFill/>
          <a:ln>
            <a:noFill/>
          </a:ln>
        </p:spPr>
      </p:pic>
      <p:grpSp>
        <p:nvGrpSpPr>
          <p:cNvPr id="381" name="Google Shape;381;p38"/>
          <p:cNvGrpSpPr/>
          <p:nvPr/>
        </p:nvGrpSpPr>
        <p:grpSpPr>
          <a:xfrm>
            <a:off x="291463" y="1903702"/>
            <a:ext cx="3098362" cy="1129240"/>
            <a:chOff x="0" y="-320542"/>
            <a:chExt cx="8262300" cy="3011306"/>
          </a:xfrm>
        </p:grpSpPr>
        <p:pic>
          <p:nvPicPr>
            <p:cNvPr id="382" name="Google Shape;382;p38"/>
            <p:cNvPicPr preferRelativeResize="0"/>
            <p:nvPr/>
          </p:nvPicPr>
          <p:blipFill rotWithShape="1">
            <a:blip r:embed="rId10">
              <a:alphaModFix/>
            </a:blip>
            <a:srcRect b="0" l="0" r="0" t="0"/>
            <a:stretch/>
          </p:blipFill>
          <p:spPr>
            <a:xfrm rot="710120">
              <a:off x="2048294" y="1155117"/>
              <a:ext cx="4492854" cy="1086454"/>
            </a:xfrm>
            <a:prstGeom prst="rect">
              <a:avLst/>
            </a:prstGeom>
            <a:noFill/>
            <a:ln>
              <a:noFill/>
            </a:ln>
          </p:spPr>
        </p:pic>
        <p:sp>
          <p:nvSpPr>
            <p:cNvPr id="383" name="Google Shape;383;p38"/>
            <p:cNvSpPr txBox="1"/>
            <p:nvPr/>
          </p:nvSpPr>
          <p:spPr>
            <a:xfrm>
              <a:off x="0" y="-320542"/>
              <a:ext cx="8262300" cy="16419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 sz="4000" u="none" cap="none" strike="noStrike">
                  <a:solidFill>
                    <a:srgbClr val="B3A8F4"/>
                  </a:solidFill>
                  <a:latin typeface="Fira Code"/>
                  <a:ea typeface="Fira Code"/>
                  <a:cs typeface="Fira Code"/>
                  <a:sym typeface="Fira Code"/>
                </a:rPr>
                <a:t>THANK YOU</a:t>
              </a:r>
              <a:endParaRPr sz="700"/>
            </a:p>
          </p:txBody>
        </p:sp>
      </p:grpSp>
      <p:pic>
        <p:nvPicPr>
          <p:cNvPr id="384" name="Google Shape;384;p38"/>
          <p:cNvPicPr preferRelativeResize="0"/>
          <p:nvPr/>
        </p:nvPicPr>
        <p:blipFill rotWithShape="1">
          <a:blip r:embed="rId11">
            <a:alphaModFix/>
          </a:blip>
          <a:srcRect b="0" l="0" r="0" t="0"/>
          <a:stretch/>
        </p:blipFill>
        <p:spPr>
          <a:xfrm rot="3378188">
            <a:off x="4532736" y="4158354"/>
            <a:ext cx="777839" cy="1150225"/>
          </a:xfrm>
          <a:prstGeom prst="rect">
            <a:avLst/>
          </a:prstGeom>
          <a:noFill/>
          <a:ln>
            <a:noFill/>
          </a:ln>
        </p:spPr>
      </p:pic>
      <p:pic>
        <p:nvPicPr>
          <p:cNvPr id="385" name="Google Shape;385;p38"/>
          <p:cNvPicPr preferRelativeResize="0"/>
          <p:nvPr/>
        </p:nvPicPr>
        <p:blipFill rotWithShape="1">
          <a:blip r:embed="rId12">
            <a:alphaModFix/>
          </a:blip>
          <a:srcRect b="0" l="0" r="0" t="0"/>
          <a:stretch/>
        </p:blipFill>
        <p:spPr>
          <a:xfrm>
            <a:off x="-1079742" y="-831555"/>
            <a:ext cx="2159485" cy="2057400"/>
          </a:xfrm>
          <a:prstGeom prst="rect">
            <a:avLst/>
          </a:prstGeom>
          <a:noFill/>
          <a:ln>
            <a:noFill/>
          </a:ln>
        </p:spPr>
      </p:pic>
      <p:sp>
        <p:nvSpPr>
          <p:cNvPr id="386" name="Google Shape;386;p38"/>
          <p:cNvSpPr txBox="1"/>
          <p:nvPr/>
        </p:nvSpPr>
        <p:spPr>
          <a:xfrm>
            <a:off x="5931314" y="1175324"/>
            <a:ext cx="3101100" cy="1551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sng" cap="none" strike="noStrike">
                <a:solidFill>
                  <a:schemeClr val="hlink"/>
                </a:solidFill>
                <a:latin typeface="Fira Code"/>
                <a:ea typeface="Fira Code"/>
                <a:cs typeface="Fira Code"/>
                <a:sym typeface="Fira Code"/>
                <a:hlinkClick action="ppaction://hlinksldjump" r:id="rId13"/>
              </a:rPr>
              <a:t>https://github.com/CNuge/kaggle-cod</a:t>
            </a:r>
            <a:r>
              <a:rPr b="0" i="0" lang="en" sz="1000" u="sng" cap="none" strike="noStrike">
                <a:solidFill>
                  <a:schemeClr val="hlink"/>
                </a:solidFill>
                <a:latin typeface="Fira Code"/>
                <a:ea typeface="Fira Code"/>
                <a:cs typeface="Fira Code"/>
                <a:sym typeface="Fira Code"/>
                <a:hlinkClick action="ppaction://hlinksldjump" r:id="rId14"/>
              </a:rPr>
              <a:t>e</a:t>
            </a:r>
            <a:r>
              <a:rPr lang="en" sz="700" u="sng">
                <a:solidFill>
                  <a:schemeClr val="hlink"/>
                </a:solidFill>
                <a:hlinkClick action="ppaction://hlinksldjump" r:id="rId15"/>
              </a:rPr>
              <a:t> </a:t>
            </a:r>
            <a:endParaRPr sz="700"/>
          </a:p>
          <a:p>
            <a:pPr indent="0" lvl="0" marL="0" marR="0" rtl="0" algn="l">
              <a:lnSpc>
                <a:spcPct val="140000"/>
              </a:lnSpc>
              <a:spcBef>
                <a:spcPts val="0"/>
              </a:spcBef>
              <a:spcAft>
                <a:spcPts val="0"/>
              </a:spcAft>
              <a:buNone/>
            </a:pPr>
            <a:r>
              <a:t/>
            </a:r>
            <a:endParaRPr sz="1000">
              <a:latin typeface="Fira Code"/>
              <a:ea typeface="Fira Code"/>
              <a:cs typeface="Fira Code"/>
              <a:sym typeface="Fira Code"/>
            </a:endParaRPr>
          </a:p>
          <a:p>
            <a:pPr indent="0" lvl="0" marL="0" marR="0" rtl="0" algn="l">
              <a:lnSpc>
                <a:spcPct val="140000"/>
              </a:lnSpc>
              <a:spcBef>
                <a:spcPts val="0"/>
              </a:spcBef>
              <a:spcAft>
                <a:spcPts val="0"/>
              </a:spcAft>
              <a:buNone/>
            </a:pPr>
            <a:r>
              <a:t/>
            </a:r>
            <a:endParaRPr sz="1000">
              <a:latin typeface="Fira Code"/>
              <a:ea typeface="Fira Code"/>
              <a:cs typeface="Fira Code"/>
              <a:sym typeface="Fira Code"/>
            </a:endParaRPr>
          </a:p>
          <a:p>
            <a:pPr indent="0" lvl="0" marL="0" marR="0" rtl="0" algn="l">
              <a:lnSpc>
                <a:spcPct val="140000"/>
              </a:lnSpc>
              <a:spcBef>
                <a:spcPts val="0"/>
              </a:spcBef>
              <a:spcAft>
                <a:spcPts val="0"/>
              </a:spcAft>
              <a:buNone/>
            </a:pPr>
            <a:r>
              <a:rPr lang="en" sz="1000" u="sng">
                <a:solidFill>
                  <a:schemeClr val="hlink"/>
                </a:solidFill>
                <a:latin typeface="Fira Code"/>
                <a:ea typeface="Fira Code"/>
                <a:cs typeface="Fira Code"/>
                <a:sym typeface="Fira Code"/>
                <a:hlinkClick r:id="rId16"/>
              </a:rPr>
              <a:t>https://www.kaggle.com/datasets/hershyandrew/amzn-dpz-btc-ntfx-adjusted-may-2013may2019</a:t>
            </a:r>
            <a:endParaRPr sz="1000">
              <a:latin typeface="Fira Code"/>
              <a:ea typeface="Fira Code"/>
              <a:cs typeface="Fira Code"/>
              <a:sym typeface="Fira Code"/>
            </a:endParaRPr>
          </a:p>
          <a:p>
            <a:pPr indent="0" lvl="0" marL="0" marR="0" rtl="0" algn="l">
              <a:lnSpc>
                <a:spcPct val="140000"/>
              </a:lnSpc>
              <a:spcBef>
                <a:spcPts val="0"/>
              </a:spcBef>
              <a:spcAft>
                <a:spcPts val="0"/>
              </a:spcAft>
              <a:buNone/>
            </a:pPr>
            <a:r>
              <a:t/>
            </a:r>
            <a:endParaRPr sz="700"/>
          </a:p>
          <a:p>
            <a:pPr indent="0" lvl="0" marL="0" marR="0" rtl="0" algn="l">
              <a:lnSpc>
                <a:spcPct val="140000"/>
              </a:lnSpc>
              <a:spcBef>
                <a:spcPts val="0"/>
              </a:spcBef>
              <a:spcAft>
                <a:spcPts val="0"/>
              </a:spcAft>
              <a:buNone/>
            </a:pPr>
            <a:r>
              <a:t/>
            </a:r>
            <a:endParaRPr sz="700"/>
          </a:p>
        </p:txBody>
      </p:sp>
      <p:grpSp>
        <p:nvGrpSpPr>
          <p:cNvPr id="387" name="Google Shape;387;p38"/>
          <p:cNvGrpSpPr/>
          <p:nvPr/>
        </p:nvGrpSpPr>
        <p:grpSpPr>
          <a:xfrm>
            <a:off x="5105244" y="203430"/>
            <a:ext cx="3665363" cy="653986"/>
            <a:chOff x="0" y="85725"/>
            <a:chExt cx="9774300" cy="1743962"/>
          </a:xfrm>
        </p:grpSpPr>
        <p:pic>
          <p:nvPicPr>
            <p:cNvPr id="388" name="Google Shape;388;p38"/>
            <p:cNvPicPr preferRelativeResize="0"/>
            <p:nvPr/>
          </p:nvPicPr>
          <p:blipFill rotWithShape="1">
            <a:blip r:embed="rId17">
              <a:alphaModFix/>
            </a:blip>
            <a:srcRect b="0" l="0" r="0" t="0"/>
            <a:stretch/>
          </p:blipFill>
          <p:spPr>
            <a:xfrm>
              <a:off x="3155822" y="1140777"/>
              <a:ext cx="3906190" cy="688910"/>
            </a:xfrm>
            <a:prstGeom prst="rect">
              <a:avLst/>
            </a:prstGeom>
            <a:noFill/>
            <a:ln>
              <a:noFill/>
            </a:ln>
          </p:spPr>
        </p:pic>
        <p:sp>
          <p:nvSpPr>
            <p:cNvPr id="389" name="Google Shape;389;p38"/>
            <p:cNvSpPr txBox="1"/>
            <p:nvPr/>
          </p:nvSpPr>
          <p:spPr>
            <a:xfrm>
              <a:off x="0" y="85725"/>
              <a:ext cx="9774300" cy="11493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102990"/>
                </a:lnSpc>
                <a:spcBef>
                  <a:spcPts val="0"/>
                </a:spcBef>
                <a:spcAft>
                  <a:spcPts val="0"/>
                </a:spcAft>
                <a:buNone/>
              </a:pPr>
              <a:r>
                <a:rPr b="1" i="0" lang="en" sz="2800" u="none" cap="none" strike="noStrike">
                  <a:solidFill>
                    <a:srgbClr val="B3A8F4"/>
                  </a:solidFill>
                  <a:latin typeface="Fira Code"/>
                  <a:ea typeface="Fira Code"/>
                  <a:cs typeface="Fira Code"/>
                  <a:sym typeface="Fira Code"/>
                </a:rPr>
                <a:t>REFERENCES</a:t>
              </a:r>
              <a:endParaRPr sz="700"/>
            </a:p>
          </p:txBody>
        </p:sp>
      </p:grpSp>
      <p:pic>
        <p:nvPicPr>
          <p:cNvPr id="390" name="Google Shape;390;p38"/>
          <p:cNvPicPr preferRelativeResize="0"/>
          <p:nvPr/>
        </p:nvPicPr>
        <p:blipFill rotWithShape="1">
          <a:blip r:embed="rId9">
            <a:alphaModFix/>
          </a:blip>
          <a:srcRect b="0" l="0" r="0" t="0"/>
          <a:stretch/>
        </p:blipFill>
        <p:spPr>
          <a:xfrm>
            <a:off x="5460438" y="1832725"/>
            <a:ext cx="310946" cy="3577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6"/>
          <p:cNvPicPr preferRelativeResize="0"/>
          <p:nvPr/>
        </p:nvPicPr>
        <p:blipFill rotWithShape="1">
          <a:blip r:embed="rId3">
            <a:alphaModFix/>
          </a:blip>
          <a:srcRect b="18410" l="7108" r="7107" t="18410"/>
          <a:stretch/>
        </p:blipFill>
        <p:spPr>
          <a:xfrm>
            <a:off x="0" y="0"/>
            <a:ext cx="9144000" cy="5143500"/>
          </a:xfrm>
          <a:prstGeom prst="rect">
            <a:avLst/>
          </a:prstGeom>
          <a:noFill/>
          <a:ln>
            <a:noFill/>
          </a:ln>
        </p:spPr>
      </p:pic>
      <p:pic>
        <p:nvPicPr>
          <p:cNvPr id="167" name="Google Shape;167;p26"/>
          <p:cNvPicPr preferRelativeResize="0"/>
          <p:nvPr/>
        </p:nvPicPr>
        <p:blipFill rotWithShape="1">
          <a:blip r:embed="rId4">
            <a:alphaModFix/>
          </a:blip>
          <a:srcRect b="0" l="0" r="0" t="0"/>
          <a:stretch/>
        </p:blipFill>
        <p:spPr>
          <a:xfrm>
            <a:off x="4327412" y="2872657"/>
            <a:ext cx="1838260" cy="2777590"/>
          </a:xfrm>
          <a:prstGeom prst="rect">
            <a:avLst/>
          </a:prstGeom>
          <a:noFill/>
          <a:ln>
            <a:noFill/>
          </a:ln>
        </p:spPr>
      </p:pic>
      <p:grpSp>
        <p:nvGrpSpPr>
          <p:cNvPr id="168" name="Google Shape;168;p26"/>
          <p:cNvGrpSpPr/>
          <p:nvPr/>
        </p:nvGrpSpPr>
        <p:grpSpPr>
          <a:xfrm>
            <a:off x="2760252" y="-2579670"/>
            <a:ext cx="7193783" cy="11705727"/>
            <a:chOff x="0" y="1"/>
            <a:chExt cx="19183421" cy="31215270"/>
          </a:xfrm>
        </p:grpSpPr>
        <p:pic>
          <p:nvPicPr>
            <p:cNvPr id="169" name="Google Shape;169;p26"/>
            <p:cNvPicPr preferRelativeResize="0"/>
            <p:nvPr/>
          </p:nvPicPr>
          <p:blipFill rotWithShape="1">
            <a:blip r:embed="rId5">
              <a:alphaModFix/>
            </a:blip>
            <a:srcRect b="0" l="16264" r="16263" t="0"/>
            <a:stretch/>
          </p:blipFill>
          <p:spPr>
            <a:xfrm rot="5334466">
              <a:off x="-3972601" y="10407293"/>
              <a:ext cx="14990086" cy="6760373"/>
            </a:xfrm>
            <a:prstGeom prst="rect">
              <a:avLst/>
            </a:prstGeom>
            <a:noFill/>
            <a:ln>
              <a:noFill/>
            </a:ln>
          </p:spPr>
        </p:pic>
        <p:pic>
          <p:nvPicPr>
            <p:cNvPr id="170" name="Google Shape;170;p26"/>
            <p:cNvPicPr preferRelativeResize="0"/>
            <p:nvPr/>
          </p:nvPicPr>
          <p:blipFill rotWithShape="1">
            <a:blip r:embed="rId6">
              <a:alphaModFix/>
            </a:blip>
            <a:srcRect b="0" l="0" r="0" t="0"/>
            <a:stretch/>
          </p:blipFill>
          <p:spPr>
            <a:xfrm rot="-5400000">
              <a:off x="-5086452" y="6945398"/>
              <a:ext cx="31215270" cy="17324475"/>
            </a:xfrm>
            <a:prstGeom prst="rect">
              <a:avLst/>
            </a:prstGeom>
            <a:noFill/>
            <a:ln>
              <a:noFill/>
            </a:ln>
          </p:spPr>
        </p:pic>
      </p:grpSp>
      <p:pic>
        <p:nvPicPr>
          <p:cNvPr id="171" name="Google Shape;171;p26"/>
          <p:cNvPicPr preferRelativeResize="0"/>
          <p:nvPr/>
        </p:nvPicPr>
        <p:blipFill rotWithShape="1">
          <a:blip r:embed="rId7">
            <a:alphaModFix/>
          </a:blip>
          <a:srcRect b="0" l="0" r="0" t="0"/>
          <a:stretch/>
        </p:blipFill>
        <p:spPr>
          <a:xfrm>
            <a:off x="3457357" y="-382522"/>
            <a:ext cx="3324147" cy="1269220"/>
          </a:xfrm>
          <a:prstGeom prst="rect">
            <a:avLst/>
          </a:prstGeom>
          <a:noFill/>
          <a:ln>
            <a:noFill/>
          </a:ln>
        </p:spPr>
      </p:pic>
      <p:pic>
        <p:nvPicPr>
          <p:cNvPr id="172" name="Google Shape;172;p26"/>
          <p:cNvPicPr preferRelativeResize="0"/>
          <p:nvPr/>
        </p:nvPicPr>
        <p:blipFill rotWithShape="1">
          <a:blip r:embed="rId8">
            <a:alphaModFix/>
          </a:blip>
          <a:srcRect b="0" l="0" r="0" t="0"/>
          <a:stretch/>
        </p:blipFill>
        <p:spPr>
          <a:xfrm>
            <a:off x="8293501" y="4285023"/>
            <a:ext cx="1571426" cy="1477150"/>
          </a:xfrm>
          <a:prstGeom prst="rect">
            <a:avLst/>
          </a:prstGeom>
          <a:noFill/>
          <a:ln>
            <a:noFill/>
          </a:ln>
        </p:spPr>
      </p:pic>
      <p:pic>
        <p:nvPicPr>
          <p:cNvPr id="173" name="Google Shape;173;p26"/>
          <p:cNvPicPr preferRelativeResize="0"/>
          <p:nvPr/>
        </p:nvPicPr>
        <p:blipFill rotWithShape="1">
          <a:blip r:embed="rId9">
            <a:alphaModFix/>
          </a:blip>
          <a:srcRect b="0" l="0" r="0" t="0"/>
          <a:stretch/>
        </p:blipFill>
        <p:spPr>
          <a:xfrm>
            <a:off x="4666436" y="4142999"/>
            <a:ext cx="905989" cy="1103184"/>
          </a:xfrm>
          <a:prstGeom prst="rect">
            <a:avLst/>
          </a:prstGeom>
          <a:noFill/>
          <a:ln>
            <a:noFill/>
          </a:ln>
        </p:spPr>
      </p:pic>
      <p:pic>
        <p:nvPicPr>
          <p:cNvPr id="174" name="Google Shape;174;p26"/>
          <p:cNvPicPr preferRelativeResize="0"/>
          <p:nvPr/>
        </p:nvPicPr>
        <p:blipFill rotWithShape="1">
          <a:blip r:embed="rId10">
            <a:alphaModFix/>
          </a:blip>
          <a:srcRect b="0" l="0" r="0" t="0"/>
          <a:stretch/>
        </p:blipFill>
        <p:spPr>
          <a:xfrm>
            <a:off x="-253559" y="-382522"/>
            <a:ext cx="1658527" cy="1884689"/>
          </a:xfrm>
          <a:prstGeom prst="rect">
            <a:avLst/>
          </a:prstGeom>
          <a:noFill/>
          <a:ln>
            <a:noFill/>
          </a:ln>
        </p:spPr>
      </p:pic>
      <p:sp>
        <p:nvSpPr>
          <p:cNvPr id="175" name="Google Shape;175;p26"/>
          <p:cNvSpPr txBox="1"/>
          <p:nvPr/>
        </p:nvSpPr>
        <p:spPr>
          <a:xfrm>
            <a:off x="0" y="1860105"/>
            <a:ext cx="3098363" cy="11205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90998"/>
              </a:lnSpc>
              <a:spcBef>
                <a:spcPts val="0"/>
              </a:spcBef>
              <a:spcAft>
                <a:spcPts val="0"/>
              </a:spcAft>
              <a:buNone/>
            </a:pPr>
            <a:r>
              <a:rPr b="1" i="0" lang="en" sz="4000" u="none" cap="none" strike="noStrike">
                <a:solidFill>
                  <a:srgbClr val="B3A8F4"/>
                </a:solidFill>
                <a:latin typeface="Fira Code"/>
                <a:ea typeface="Fira Code"/>
                <a:cs typeface="Fira Code"/>
                <a:sym typeface="Fira Code"/>
              </a:rPr>
              <a:t>TABLE OF CONTENTS</a:t>
            </a:r>
            <a:endParaRPr sz="700"/>
          </a:p>
        </p:txBody>
      </p:sp>
      <p:grpSp>
        <p:nvGrpSpPr>
          <p:cNvPr id="176" name="Google Shape;176;p26"/>
          <p:cNvGrpSpPr/>
          <p:nvPr/>
        </p:nvGrpSpPr>
        <p:grpSpPr>
          <a:xfrm>
            <a:off x="4434676" y="822095"/>
            <a:ext cx="5186287" cy="3379295"/>
            <a:chOff x="0" y="0"/>
            <a:chExt cx="13830099" cy="9011453"/>
          </a:xfrm>
        </p:grpSpPr>
        <p:pic>
          <p:nvPicPr>
            <p:cNvPr id="177" name="Google Shape;177;p26"/>
            <p:cNvPicPr preferRelativeResize="0"/>
            <p:nvPr/>
          </p:nvPicPr>
          <p:blipFill rotWithShape="1">
            <a:blip r:embed="rId11">
              <a:alphaModFix/>
            </a:blip>
            <a:srcRect b="0" l="0" r="0" t="0"/>
            <a:stretch/>
          </p:blipFill>
          <p:spPr>
            <a:xfrm>
              <a:off x="0" y="0"/>
              <a:ext cx="1193430" cy="1373193"/>
            </a:xfrm>
            <a:prstGeom prst="rect">
              <a:avLst/>
            </a:prstGeom>
            <a:noFill/>
            <a:ln>
              <a:noFill/>
            </a:ln>
          </p:spPr>
        </p:pic>
        <p:sp>
          <p:nvSpPr>
            <p:cNvPr id="178" name="Google Shape;178;p26"/>
            <p:cNvSpPr txBox="1"/>
            <p:nvPr/>
          </p:nvSpPr>
          <p:spPr>
            <a:xfrm>
              <a:off x="1524404" y="150021"/>
              <a:ext cx="6096000" cy="98742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 sz="2200" u="none" cap="none" strike="noStrike">
                  <a:solidFill>
                    <a:srgbClr val="303030"/>
                  </a:solidFill>
                  <a:latin typeface="Fira Code"/>
                  <a:ea typeface="Fira Code"/>
                  <a:cs typeface="Fira Code"/>
                  <a:sym typeface="Fira Code"/>
                </a:rPr>
                <a:t>Introduction</a:t>
              </a:r>
              <a:endParaRPr b="0" i="0" sz="2200" u="sng" cap="none" strike="noStrike">
                <a:solidFill>
                  <a:schemeClr val="hlink"/>
                </a:solidFill>
                <a:latin typeface="Fira Code"/>
                <a:ea typeface="Fira Code"/>
                <a:cs typeface="Fira Code"/>
                <a:sym typeface="Fira Code"/>
                <a:hlinkClick action="ppaction://hlinksldjump" r:id="rId12"/>
              </a:endParaRPr>
            </a:p>
          </p:txBody>
        </p:sp>
        <p:pic>
          <p:nvPicPr>
            <p:cNvPr id="179" name="Google Shape;179;p26"/>
            <p:cNvPicPr preferRelativeResize="0"/>
            <p:nvPr/>
          </p:nvPicPr>
          <p:blipFill rotWithShape="1">
            <a:blip r:embed="rId11">
              <a:alphaModFix/>
            </a:blip>
            <a:srcRect b="0" l="0" r="0" t="0"/>
            <a:stretch/>
          </p:blipFill>
          <p:spPr>
            <a:xfrm>
              <a:off x="0" y="2058197"/>
              <a:ext cx="1193430" cy="1373193"/>
            </a:xfrm>
            <a:prstGeom prst="rect">
              <a:avLst/>
            </a:prstGeom>
            <a:noFill/>
            <a:ln>
              <a:noFill/>
            </a:ln>
          </p:spPr>
        </p:pic>
        <p:sp>
          <p:nvSpPr>
            <p:cNvPr id="180" name="Google Shape;180;p26"/>
            <p:cNvSpPr txBox="1"/>
            <p:nvPr/>
          </p:nvSpPr>
          <p:spPr>
            <a:xfrm>
              <a:off x="1524404" y="1681168"/>
              <a:ext cx="9662195" cy="204152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 sz="2200" u="none" cap="none" strike="noStrike">
                  <a:solidFill>
                    <a:srgbClr val="303030"/>
                  </a:solidFill>
                  <a:latin typeface="Fira Code"/>
                  <a:ea typeface="Fira Code"/>
                  <a:cs typeface="Fira Code"/>
                  <a:sym typeface="Fira Code"/>
                </a:rPr>
                <a:t>Data Exploration and cleaning</a:t>
              </a:r>
              <a:endParaRPr sz="700"/>
            </a:p>
          </p:txBody>
        </p:sp>
        <p:pic>
          <p:nvPicPr>
            <p:cNvPr id="181" name="Google Shape;181;p26"/>
            <p:cNvPicPr preferRelativeResize="0"/>
            <p:nvPr/>
          </p:nvPicPr>
          <p:blipFill rotWithShape="1">
            <a:blip r:embed="rId11">
              <a:alphaModFix/>
            </a:blip>
            <a:srcRect b="0" l="0" r="0" t="0"/>
            <a:stretch/>
          </p:blipFill>
          <p:spPr>
            <a:xfrm>
              <a:off x="0" y="5877327"/>
              <a:ext cx="1193430" cy="1373193"/>
            </a:xfrm>
            <a:prstGeom prst="rect">
              <a:avLst/>
            </a:prstGeom>
            <a:noFill/>
            <a:ln>
              <a:noFill/>
            </a:ln>
          </p:spPr>
        </p:pic>
        <p:sp>
          <p:nvSpPr>
            <p:cNvPr id="182" name="Google Shape;182;p26"/>
            <p:cNvSpPr txBox="1"/>
            <p:nvPr/>
          </p:nvSpPr>
          <p:spPr>
            <a:xfrm>
              <a:off x="1524404" y="6027348"/>
              <a:ext cx="9022109" cy="98742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 sz="2200" u="none" cap="none" strike="noStrike">
                  <a:solidFill>
                    <a:srgbClr val="303030"/>
                  </a:solidFill>
                  <a:latin typeface="Fira Code"/>
                  <a:ea typeface="Fira Code"/>
                  <a:cs typeface="Fira Code"/>
                  <a:sym typeface="Fira Code"/>
                </a:rPr>
                <a:t>Data Visualisation</a:t>
              </a:r>
              <a:endParaRPr sz="700"/>
            </a:p>
          </p:txBody>
        </p:sp>
        <p:pic>
          <p:nvPicPr>
            <p:cNvPr id="183" name="Google Shape;183;p26"/>
            <p:cNvPicPr preferRelativeResize="0"/>
            <p:nvPr/>
          </p:nvPicPr>
          <p:blipFill rotWithShape="1">
            <a:blip r:embed="rId11">
              <a:alphaModFix/>
            </a:blip>
            <a:srcRect b="0" l="0" r="0" t="0"/>
            <a:stretch/>
          </p:blipFill>
          <p:spPr>
            <a:xfrm>
              <a:off x="0" y="4116395"/>
              <a:ext cx="1193430" cy="1373193"/>
            </a:xfrm>
            <a:prstGeom prst="rect">
              <a:avLst/>
            </a:prstGeom>
            <a:noFill/>
            <a:ln>
              <a:noFill/>
            </a:ln>
          </p:spPr>
        </p:pic>
        <p:sp>
          <p:nvSpPr>
            <p:cNvPr id="184" name="Google Shape;184;p26"/>
            <p:cNvSpPr txBox="1"/>
            <p:nvPr/>
          </p:nvSpPr>
          <p:spPr>
            <a:xfrm>
              <a:off x="1524399" y="4266415"/>
              <a:ext cx="11186700" cy="9030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Clr>
                  <a:srgbClr val="000000"/>
                </a:buClr>
                <a:buFont typeface="Arial"/>
                <a:buNone/>
              </a:pPr>
              <a:r>
                <a:rPr lang="en" sz="2200">
                  <a:solidFill>
                    <a:srgbClr val="303030"/>
                  </a:solidFill>
                  <a:latin typeface="Fira Code"/>
                  <a:ea typeface="Fira Code"/>
                  <a:cs typeface="Fira Code"/>
                  <a:sym typeface="Fira Code"/>
                </a:rPr>
                <a:t>Long Short Term Memory</a:t>
              </a:r>
              <a:endParaRPr sz="700"/>
            </a:p>
          </p:txBody>
        </p:sp>
        <p:pic>
          <p:nvPicPr>
            <p:cNvPr id="185" name="Google Shape;185;p26"/>
            <p:cNvPicPr preferRelativeResize="0"/>
            <p:nvPr/>
          </p:nvPicPr>
          <p:blipFill rotWithShape="1">
            <a:blip r:embed="rId11">
              <a:alphaModFix/>
            </a:blip>
            <a:srcRect b="0" l="0" r="0" t="0"/>
            <a:stretch/>
          </p:blipFill>
          <p:spPr>
            <a:xfrm>
              <a:off x="0" y="7638260"/>
              <a:ext cx="1193430" cy="1373193"/>
            </a:xfrm>
            <a:prstGeom prst="rect">
              <a:avLst/>
            </a:prstGeom>
            <a:noFill/>
            <a:ln>
              <a:noFill/>
            </a:ln>
          </p:spPr>
        </p:pic>
        <p:sp>
          <p:nvSpPr>
            <p:cNvPr id="186" name="Google Shape;186;p26"/>
            <p:cNvSpPr txBox="1"/>
            <p:nvPr/>
          </p:nvSpPr>
          <p:spPr>
            <a:xfrm>
              <a:off x="1524399" y="7788281"/>
              <a:ext cx="12305700" cy="9030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 sz="2200" u="none" cap="none" strike="noStrike">
                  <a:solidFill>
                    <a:srgbClr val="303030"/>
                  </a:solidFill>
                  <a:latin typeface="Fira Code"/>
                  <a:ea typeface="Fira Code"/>
                  <a:cs typeface="Fira Code"/>
                  <a:sym typeface="Fira Code"/>
                </a:rPr>
                <a:t>Conclusions a</a:t>
              </a:r>
              <a:r>
                <a:rPr lang="en" sz="2200">
                  <a:solidFill>
                    <a:srgbClr val="303030"/>
                  </a:solidFill>
                  <a:latin typeface="Fira Code"/>
                  <a:ea typeface="Fira Code"/>
                  <a:cs typeface="Fira Code"/>
                  <a:sym typeface="Fira Code"/>
                </a:rPr>
                <a:t>nd Limitations</a:t>
              </a:r>
              <a:endParaRPr sz="700"/>
            </a:p>
          </p:txBody>
        </p:sp>
      </p:grpSp>
      <p:pic>
        <p:nvPicPr>
          <p:cNvPr id="187" name="Google Shape;187;p26"/>
          <p:cNvPicPr preferRelativeResize="0"/>
          <p:nvPr/>
        </p:nvPicPr>
        <p:blipFill>
          <a:blip r:embed="rId13">
            <a:alphaModFix/>
          </a:blip>
          <a:stretch>
            <a:fillRect/>
          </a:stretch>
        </p:blipFill>
        <p:spPr>
          <a:xfrm>
            <a:off x="530963" y="2571750"/>
            <a:ext cx="2036450" cy="8768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7"/>
          <p:cNvPicPr preferRelativeResize="0"/>
          <p:nvPr/>
        </p:nvPicPr>
        <p:blipFill rotWithShape="1">
          <a:blip r:embed="rId3">
            <a:alphaModFix/>
          </a:blip>
          <a:srcRect b="18410" l="7108" r="7107" t="18410"/>
          <a:stretch/>
        </p:blipFill>
        <p:spPr>
          <a:xfrm>
            <a:off x="0" y="0"/>
            <a:ext cx="9144000" cy="5143500"/>
          </a:xfrm>
          <a:prstGeom prst="rect">
            <a:avLst/>
          </a:prstGeom>
          <a:noFill/>
          <a:ln>
            <a:noFill/>
          </a:ln>
        </p:spPr>
      </p:pic>
      <p:pic>
        <p:nvPicPr>
          <p:cNvPr id="193" name="Google Shape;193;p27"/>
          <p:cNvPicPr preferRelativeResize="0"/>
          <p:nvPr/>
        </p:nvPicPr>
        <p:blipFill rotWithShape="1">
          <a:blip r:embed="rId4">
            <a:alphaModFix/>
          </a:blip>
          <a:srcRect b="0" l="0" r="0" t="0"/>
          <a:stretch/>
        </p:blipFill>
        <p:spPr>
          <a:xfrm rot="-910521">
            <a:off x="-1649411" y="1719017"/>
            <a:ext cx="5162890" cy="3897982"/>
          </a:xfrm>
          <a:prstGeom prst="rect">
            <a:avLst/>
          </a:prstGeom>
          <a:noFill/>
          <a:ln>
            <a:noFill/>
          </a:ln>
        </p:spPr>
      </p:pic>
      <p:pic>
        <p:nvPicPr>
          <p:cNvPr id="194" name="Google Shape;194;p27"/>
          <p:cNvPicPr preferRelativeResize="0"/>
          <p:nvPr/>
        </p:nvPicPr>
        <p:blipFill rotWithShape="1">
          <a:blip r:embed="rId5">
            <a:alphaModFix/>
          </a:blip>
          <a:srcRect b="0" l="0" r="0" t="0"/>
          <a:stretch/>
        </p:blipFill>
        <p:spPr>
          <a:xfrm>
            <a:off x="5970691" y="3294976"/>
            <a:ext cx="3057542" cy="2874090"/>
          </a:xfrm>
          <a:prstGeom prst="rect">
            <a:avLst/>
          </a:prstGeom>
          <a:noFill/>
          <a:ln>
            <a:noFill/>
          </a:ln>
        </p:spPr>
      </p:pic>
      <p:pic>
        <p:nvPicPr>
          <p:cNvPr id="195" name="Google Shape;195;p27"/>
          <p:cNvPicPr preferRelativeResize="0"/>
          <p:nvPr/>
        </p:nvPicPr>
        <p:blipFill rotWithShape="1">
          <a:blip r:embed="rId6">
            <a:alphaModFix/>
          </a:blip>
          <a:srcRect b="0" l="0" r="0" t="0"/>
          <a:stretch/>
        </p:blipFill>
        <p:spPr>
          <a:xfrm rot="10800000">
            <a:off x="0" y="-47962"/>
            <a:ext cx="9199818" cy="5105899"/>
          </a:xfrm>
          <a:prstGeom prst="rect">
            <a:avLst/>
          </a:prstGeom>
          <a:noFill/>
          <a:ln>
            <a:noFill/>
          </a:ln>
        </p:spPr>
      </p:pic>
      <p:pic>
        <p:nvPicPr>
          <p:cNvPr id="196" name="Google Shape;196;p27"/>
          <p:cNvPicPr preferRelativeResize="0"/>
          <p:nvPr/>
        </p:nvPicPr>
        <p:blipFill rotWithShape="1">
          <a:blip r:embed="rId7">
            <a:alphaModFix/>
          </a:blip>
          <a:srcRect b="0" l="0" r="0" t="0"/>
          <a:stretch/>
        </p:blipFill>
        <p:spPr>
          <a:xfrm rot="-893377">
            <a:off x="1933519" y="4226496"/>
            <a:ext cx="816809" cy="1237589"/>
          </a:xfrm>
          <a:prstGeom prst="rect">
            <a:avLst/>
          </a:prstGeom>
          <a:noFill/>
          <a:ln>
            <a:noFill/>
          </a:ln>
        </p:spPr>
      </p:pic>
      <p:pic>
        <p:nvPicPr>
          <p:cNvPr id="197" name="Google Shape;197;p27"/>
          <p:cNvPicPr preferRelativeResize="0"/>
          <p:nvPr/>
        </p:nvPicPr>
        <p:blipFill rotWithShape="1">
          <a:blip r:embed="rId8">
            <a:alphaModFix/>
          </a:blip>
          <a:srcRect b="0" l="0" r="0" t="0"/>
          <a:stretch/>
        </p:blipFill>
        <p:spPr>
          <a:xfrm rot="-924086">
            <a:off x="-896766" y="-373274"/>
            <a:ext cx="3657600" cy="1509592"/>
          </a:xfrm>
          <a:prstGeom prst="rect">
            <a:avLst/>
          </a:prstGeom>
          <a:noFill/>
          <a:ln>
            <a:noFill/>
          </a:ln>
        </p:spPr>
      </p:pic>
      <p:pic>
        <p:nvPicPr>
          <p:cNvPr id="198" name="Google Shape;198;p27"/>
          <p:cNvPicPr preferRelativeResize="0"/>
          <p:nvPr/>
        </p:nvPicPr>
        <p:blipFill rotWithShape="1">
          <a:blip r:embed="rId9">
            <a:alphaModFix/>
          </a:blip>
          <a:srcRect b="0" l="0" r="0" t="0"/>
          <a:stretch/>
        </p:blipFill>
        <p:spPr>
          <a:xfrm>
            <a:off x="5970691" y="4142330"/>
            <a:ext cx="457552" cy="519945"/>
          </a:xfrm>
          <a:prstGeom prst="rect">
            <a:avLst/>
          </a:prstGeom>
          <a:noFill/>
          <a:ln>
            <a:noFill/>
          </a:ln>
        </p:spPr>
      </p:pic>
      <p:pic>
        <p:nvPicPr>
          <p:cNvPr id="199" name="Google Shape;199;p27"/>
          <p:cNvPicPr preferRelativeResize="0"/>
          <p:nvPr/>
        </p:nvPicPr>
        <p:blipFill rotWithShape="1">
          <a:blip r:embed="rId10">
            <a:alphaModFix/>
          </a:blip>
          <a:srcRect b="0" l="0" r="0" t="0"/>
          <a:stretch/>
        </p:blipFill>
        <p:spPr>
          <a:xfrm>
            <a:off x="5638377" y="4632644"/>
            <a:ext cx="388176" cy="425293"/>
          </a:xfrm>
          <a:prstGeom prst="rect">
            <a:avLst/>
          </a:prstGeom>
          <a:noFill/>
          <a:ln>
            <a:noFill/>
          </a:ln>
        </p:spPr>
      </p:pic>
      <p:sp>
        <p:nvSpPr>
          <p:cNvPr id="200" name="Google Shape;200;p27"/>
          <p:cNvSpPr txBox="1"/>
          <p:nvPr/>
        </p:nvSpPr>
        <p:spPr>
          <a:xfrm>
            <a:off x="251625" y="934375"/>
            <a:ext cx="8444100" cy="34992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 sz="1200" u="none" cap="none" strike="noStrike">
                <a:solidFill>
                  <a:srgbClr val="303030"/>
                </a:solidFill>
                <a:latin typeface="Fira Code"/>
                <a:ea typeface="Fira Code"/>
                <a:cs typeface="Fira Code"/>
                <a:sym typeface="Fira Code"/>
              </a:rPr>
              <a:t>Stock market data can be interesting to analyse and as a further incentive, strong predictive models can have a large financial payoff. The amount of financial data on the web is seemingly endless. A large and well-structured dataset on a wide array of companies can be hard to come by.</a:t>
            </a:r>
            <a:endParaRPr sz="700"/>
          </a:p>
          <a:p>
            <a:pPr indent="0" lvl="0" marL="0" marR="0" rtl="0" algn="ctr">
              <a:lnSpc>
                <a:spcPct val="139958"/>
              </a:lnSpc>
              <a:spcBef>
                <a:spcPts val="0"/>
              </a:spcBef>
              <a:spcAft>
                <a:spcPts val="0"/>
              </a:spcAft>
              <a:buNone/>
            </a:pPr>
            <a:r>
              <a:t/>
            </a:r>
            <a:endParaRPr b="0" i="0" sz="1200" u="none" cap="none" strike="noStrike">
              <a:solidFill>
                <a:srgbClr val="303030"/>
              </a:solidFill>
              <a:latin typeface="Fira Code"/>
              <a:ea typeface="Fira Code"/>
              <a:cs typeface="Fira Code"/>
              <a:sym typeface="Fira Code"/>
            </a:endParaRPr>
          </a:p>
          <a:p>
            <a:pPr indent="0" lvl="0" marL="0" marR="0" rtl="0" algn="ctr">
              <a:lnSpc>
                <a:spcPct val="139958"/>
              </a:lnSpc>
              <a:spcBef>
                <a:spcPts val="0"/>
              </a:spcBef>
              <a:spcAft>
                <a:spcPts val="0"/>
              </a:spcAft>
              <a:buNone/>
            </a:pPr>
            <a:r>
              <a:rPr b="0" i="0" lang="en" sz="1200" u="none" cap="none" strike="noStrike">
                <a:solidFill>
                  <a:srgbClr val="303030"/>
                </a:solidFill>
                <a:latin typeface="Fira Code"/>
                <a:ea typeface="Fira Code"/>
                <a:cs typeface="Fira Code"/>
                <a:sym typeface="Fira Code"/>
              </a:rPr>
              <a:t>Our project aims to analyse and make use of historical stock prices, provide an analytical interpretation of the changes and trends, and forecast how those same stock prices will behave in the future.</a:t>
            </a:r>
            <a:endParaRPr sz="700"/>
          </a:p>
          <a:p>
            <a:pPr indent="0" lvl="0" marL="0" marR="0" rtl="0" algn="ctr">
              <a:lnSpc>
                <a:spcPct val="139958"/>
              </a:lnSpc>
              <a:spcBef>
                <a:spcPts val="0"/>
              </a:spcBef>
              <a:spcAft>
                <a:spcPts val="0"/>
              </a:spcAft>
              <a:buNone/>
            </a:pPr>
            <a:r>
              <a:t/>
            </a:r>
            <a:endParaRPr b="0" i="0" sz="1200" u="none" cap="none" strike="noStrike">
              <a:solidFill>
                <a:srgbClr val="303030"/>
              </a:solidFill>
              <a:latin typeface="Fira Code"/>
              <a:ea typeface="Fira Code"/>
              <a:cs typeface="Fira Code"/>
              <a:sym typeface="Fira Code"/>
            </a:endParaRPr>
          </a:p>
          <a:p>
            <a:pPr indent="0" lvl="0" marL="0" marR="0" rtl="0" algn="ctr">
              <a:lnSpc>
                <a:spcPct val="139958"/>
              </a:lnSpc>
              <a:spcBef>
                <a:spcPts val="0"/>
              </a:spcBef>
              <a:spcAft>
                <a:spcPts val="0"/>
              </a:spcAft>
              <a:buNone/>
            </a:pPr>
            <a:r>
              <a:rPr lang="en" sz="1200">
                <a:solidFill>
                  <a:srgbClr val="24292F"/>
                </a:solidFill>
                <a:latin typeface="Fira Code"/>
                <a:ea typeface="Fira Code"/>
                <a:cs typeface="Fira Code"/>
                <a:sym typeface="Fira Code"/>
              </a:rPr>
              <a:t> We will load </a:t>
            </a:r>
            <a:r>
              <a:rPr lang="en" sz="1200">
                <a:solidFill>
                  <a:srgbClr val="374151"/>
                </a:solidFill>
                <a:latin typeface="Fira Code"/>
                <a:ea typeface="Fira Code"/>
                <a:cs typeface="Fira Code"/>
                <a:sym typeface="Fira Code"/>
              </a:rPr>
              <a:t>data using python script and sklearn. We have chosen to use a LSTM model for financial stock data. Our model predictions and overall performance will be printed and saved as a csv file.</a:t>
            </a:r>
            <a:endParaRPr sz="1200">
              <a:solidFill>
                <a:srgbClr val="374151"/>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1200">
              <a:solidFill>
                <a:srgbClr val="374151"/>
              </a:solidFill>
              <a:latin typeface="Fira Code"/>
              <a:ea typeface="Fira Code"/>
              <a:cs typeface="Fira Code"/>
              <a:sym typeface="Fira Code"/>
            </a:endParaRPr>
          </a:p>
          <a:p>
            <a:pPr indent="0" lvl="0" marL="0" marR="0" rtl="0" algn="l">
              <a:lnSpc>
                <a:spcPct val="139958"/>
              </a:lnSpc>
              <a:spcBef>
                <a:spcPts val="0"/>
              </a:spcBef>
              <a:spcAft>
                <a:spcPts val="0"/>
              </a:spcAft>
              <a:buNone/>
            </a:pPr>
            <a:r>
              <a:t/>
            </a:r>
            <a:endParaRPr sz="1200">
              <a:solidFill>
                <a:srgbClr val="24292F"/>
              </a:solidFill>
              <a:highlight>
                <a:srgbClr val="FFFFFF"/>
              </a:highlight>
            </a:endParaRPr>
          </a:p>
        </p:txBody>
      </p:sp>
      <p:sp>
        <p:nvSpPr>
          <p:cNvPr id="201" name="Google Shape;201;p27"/>
          <p:cNvSpPr txBox="1"/>
          <p:nvPr/>
        </p:nvSpPr>
        <p:spPr>
          <a:xfrm>
            <a:off x="2186780" y="6076"/>
            <a:ext cx="4770300" cy="6156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 sz="4000" u="none" cap="none" strike="noStrike">
                <a:solidFill>
                  <a:srgbClr val="B3A8F4"/>
                </a:solidFill>
                <a:latin typeface="Fira Code"/>
                <a:ea typeface="Fira Code"/>
                <a:cs typeface="Fira Code"/>
                <a:sym typeface="Fira Code"/>
              </a:rPr>
              <a:t>INTRODUCTION</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8"/>
          <p:cNvPicPr preferRelativeResize="0"/>
          <p:nvPr/>
        </p:nvPicPr>
        <p:blipFill rotWithShape="1">
          <a:blip r:embed="rId3">
            <a:alphaModFix/>
          </a:blip>
          <a:srcRect b="18410" l="7108" r="7107" t="18410"/>
          <a:stretch/>
        </p:blipFill>
        <p:spPr>
          <a:xfrm>
            <a:off x="0" y="0"/>
            <a:ext cx="9144000" cy="5143500"/>
          </a:xfrm>
          <a:prstGeom prst="rect">
            <a:avLst/>
          </a:prstGeom>
          <a:noFill/>
          <a:ln>
            <a:noFill/>
          </a:ln>
        </p:spPr>
      </p:pic>
      <p:pic>
        <p:nvPicPr>
          <p:cNvPr id="207" name="Google Shape;207;p28"/>
          <p:cNvPicPr preferRelativeResize="0"/>
          <p:nvPr/>
        </p:nvPicPr>
        <p:blipFill rotWithShape="1">
          <a:blip r:embed="rId4">
            <a:alphaModFix/>
          </a:blip>
          <a:srcRect b="0" l="0" r="0" t="0"/>
          <a:stretch/>
        </p:blipFill>
        <p:spPr>
          <a:xfrm rot="-910521">
            <a:off x="-1649411" y="1719017"/>
            <a:ext cx="5162890" cy="3897982"/>
          </a:xfrm>
          <a:prstGeom prst="rect">
            <a:avLst/>
          </a:prstGeom>
          <a:noFill/>
          <a:ln>
            <a:noFill/>
          </a:ln>
        </p:spPr>
      </p:pic>
      <p:pic>
        <p:nvPicPr>
          <p:cNvPr id="208" name="Google Shape;208;p28"/>
          <p:cNvPicPr preferRelativeResize="0"/>
          <p:nvPr/>
        </p:nvPicPr>
        <p:blipFill rotWithShape="1">
          <a:blip r:embed="rId5">
            <a:alphaModFix/>
          </a:blip>
          <a:srcRect b="0" l="0" r="0" t="0"/>
          <a:stretch/>
        </p:blipFill>
        <p:spPr>
          <a:xfrm>
            <a:off x="5970691" y="3294976"/>
            <a:ext cx="3057542" cy="2874090"/>
          </a:xfrm>
          <a:prstGeom prst="rect">
            <a:avLst/>
          </a:prstGeom>
          <a:noFill/>
          <a:ln>
            <a:noFill/>
          </a:ln>
        </p:spPr>
      </p:pic>
      <p:pic>
        <p:nvPicPr>
          <p:cNvPr id="209" name="Google Shape;209;p28"/>
          <p:cNvPicPr preferRelativeResize="0"/>
          <p:nvPr/>
        </p:nvPicPr>
        <p:blipFill rotWithShape="1">
          <a:blip r:embed="rId6">
            <a:alphaModFix/>
          </a:blip>
          <a:srcRect b="0" l="0" r="0" t="0"/>
          <a:stretch/>
        </p:blipFill>
        <p:spPr>
          <a:xfrm rot="10800000">
            <a:off x="-27913" y="-47962"/>
            <a:ext cx="9199819" cy="5105899"/>
          </a:xfrm>
          <a:prstGeom prst="rect">
            <a:avLst/>
          </a:prstGeom>
          <a:noFill/>
          <a:ln>
            <a:noFill/>
          </a:ln>
        </p:spPr>
      </p:pic>
      <p:pic>
        <p:nvPicPr>
          <p:cNvPr id="210" name="Google Shape;210;p28"/>
          <p:cNvPicPr preferRelativeResize="0"/>
          <p:nvPr/>
        </p:nvPicPr>
        <p:blipFill rotWithShape="1">
          <a:blip r:embed="rId7">
            <a:alphaModFix/>
          </a:blip>
          <a:srcRect b="0" l="0" r="0" t="0"/>
          <a:stretch/>
        </p:blipFill>
        <p:spPr>
          <a:xfrm rot="-893377">
            <a:off x="1933519" y="4226496"/>
            <a:ext cx="816809" cy="1237589"/>
          </a:xfrm>
          <a:prstGeom prst="rect">
            <a:avLst/>
          </a:prstGeom>
          <a:noFill/>
          <a:ln>
            <a:noFill/>
          </a:ln>
        </p:spPr>
      </p:pic>
      <p:pic>
        <p:nvPicPr>
          <p:cNvPr id="211" name="Google Shape;211;p28"/>
          <p:cNvPicPr preferRelativeResize="0"/>
          <p:nvPr/>
        </p:nvPicPr>
        <p:blipFill rotWithShape="1">
          <a:blip r:embed="rId8">
            <a:alphaModFix/>
          </a:blip>
          <a:srcRect b="0" l="0" r="0" t="0"/>
          <a:stretch/>
        </p:blipFill>
        <p:spPr>
          <a:xfrm rot="-924086">
            <a:off x="-896766" y="-373274"/>
            <a:ext cx="3657600" cy="1509592"/>
          </a:xfrm>
          <a:prstGeom prst="rect">
            <a:avLst/>
          </a:prstGeom>
          <a:noFill/>
          <a:ln>
            <a:noFill/>
          </a:ln>
        </p:spPr>
      </p:pic>
      <p:pic>
        <p:nvPicPr>
          <p:cNvPr id="212" name="Google Shape;212;p28"/>
          <p:cNvPicPr preferRelativeResize="0"/>
          <p:nvPr/>
        </p:nvPicPr>
        <p:blipFill rotWithShape="1">
          <a:blip r:embed="rId9">
            <a:alphaModFix/>
          </a:blip>
          <a:srcRect b="0" l="0" r="0" t="0"/>
          <a:stretch/>
        </p:blipFill>
        <p:spPr>
          <a:xfrm>
            <a:off x="5970691" y="4142330"/>
            <a:ext cx="457552" cy="519945"/>
          </a:xfrm>
          <a:prstGeom prst="rect">
            <a:avLst/>
          </a:prstGeom>
          <a:noFill/>
          <a:ln>
            <a:noFill/>
          </a:ln>
        </p:spPr>
      </p:pic>
      <p:pic>
        <p:nvPicPr>
          <p:cNvPr id="213" name="Google Shape;213;p28"/>
          <p:cNvPicPr preferRelativeResize="0"/>
          <p:nvPr/>
        </p:nvPicPr>
        <p:blipFill rotWithShape="1">
          <a:blip r:embed="rId10">
            <a:alphaModFix/>
          </a:blip>
          <a:srcRect b="0" l="0" r="0" t="0"/>
          <a:stretch/>
        </p:blipFill>
        <p:spPr>
          <a:xfrm>
            <a:off x="5638377" y="4632644"/>
            <a:ext cx="388176" cy="425293"/>
          </a:xfrm>
          <a:prstGeom prst="rect">
            <a:avLst/>
          </a:prstGeom>
          <a:noFill/>
          <a:ln>
            <a:noFill/>
          </a:ln>
        </p:spPr>
      </p:pic>
      <p:sp>
        <p:nvSpPr>
          <p:cNvPr id="214" name="Google Shape;214;p28"/>
          <p:cNvSpPr txBox="1"/>
          <p:nvPr/>
        </p:nvSpPr>
        <p:spPr>
          <a:xfrm>
            <a:off x="1027050" y="1495125"/>
            <a:ext cx="7089900" cy="2428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 u="none" cap="none" strike="noStrike">
                <a:solidFill>
                  <a:srgbClr val="303030"/>
                </a:solidFill>
                <a:latin typeface="Fira Code"/>
                <a:ea typeface="Fira Code"/>
                <a:cs typeface="Fira Code"/>
                <a:sym typeface="Fira Code"/>
              </a:rPr>
              <a:t>The data was acquired from </a:t>
            </a:r>
            <a:r>
              <a:rPr lang="en">
                <a:solidFill>
                  <a:srgbClr val="303030"/>
                </a:solidFill>
                <a:latin typeface="Fira Code"/>
                <a:ea typeface="Fira Code"/>
                <a:cs typeface="Fira Code"/>
                <a:sym typeface="Fira Code"/>
              </a:rPr>
              <a:t>Yahoo Finance.  </a:t>
            </a:r>
            <a:endParaRPr/>
          </a:p>
          <a:p>
            <a:pPr indent="0" lvl="0" marL="914400" marR="0" rtl="0" algn="l">
              <a:lnSpc>
                <a:spcPct val="139958"/>
              </a:lnSpc>
              <a:spcBef>
                <a:spcPts val="0"/>
              </a:spcBef>
              <a:spcAft>
                <a:spcPts val="0"/>
              </a:spcAft>
              <a:buNone/>
            </a:pPr>
            <a:r>
              <a:t/>
            </a:r>
            <a:endParaRPr>
              <a:solidFill>
                <a:srgbClr val="303030"/>
              </a:solidFill>
              <a:latin typeface="Fira Code"/>
              <a:ea typeface="Fira Code"/>
              <a:cs typeface="Fira Code"/>
              <a:sym typeface="Fira Code"/>
            </a:endParaRPr>
          </a:p>
          <a:p>
            <a:pPr indent="0" lvl="0" marL="0" rtl="0" algn="ctr">
              <a:lnSpc>
                <a:spcPct val="115000"/>
              </a:lnSpc>
              <a:spcBef>
                <a:spcPts val="0"/>
              </a:spcBef>
              <a:spcAft>
                <a:spcPts val="0"/>
              </a:spcAft>
              <a:buNone/>
            </a:pPr>
            <a:r>
              <a:rPr lang="en">
                <a:solidFill>
                  <a:srgbClr val="24292F"/>
                </a:solidFill>
                <a:highlight>
                  <a:srgbClr val="FFFFFF"/>
                </a:highlight>
                <a:latin typeface="Fira Code"/>
                <a:ea typeface="Fira Code"/>
                <a:cs typeface="Fira Code"/>
                <a:sym typeface="Fira Code"/>
              </a:rPr>
              <a:t> The technologies we have decided to use are:</a:t>
            </a:r>
            <a:endParaRPr>
              <a:solidFill>
                <a:srgbClr val="24292F"/>
              </a:solidFill>
              <a:highlight>
                <a:srgbClr val="FFFFFF"/>
              </a:highlight>
              <a:latin typeface="Fira Code"/>
              <a:ea typeface="Fira Code"/>
              <a:cs typeface="Fira Code"/>
              <a:sym typeface="Fira Code"/>
            </a:endParaRPr>
          </a:p>
          <a:p>
            <a:pPr indent="-317500" lvl="0" marL="457200" rtl="0" algn="ctr">
              <a:lnSpc>
                <a:spcPct val="115000"/>
              </a:lnSpc>
              <a:spcBef>
                <a:spcPts val="1200"/>
              </a:spcBef>
              <a:spcAft>
                <a:spcPts val="0"/>
              </a:spcAft>
              <a:buClr>
                <a:srgbClr val="24292F"/>
              </a:buClr>
              <a:buSzPts val="1400"/>
              <a:buFont typeface="Fira Code"/>
              <a:buChar char="●"/>
            </a:pPr>
            <a:r>
              <a:rPr lang="en">
                <a:solidFill>
                  <a:srgbClr val="24292F"/>
                </a:solidFill>
                <a:highlight>
                  <a:srgbClr val="FFFFFF"/>
                </a:highlight>
                <a:latin typeface="Fira Code"/>
                <a:ea typeface="Fira Code"/>
                <a:cs typeface="Fira Code"/>
                <a:sym typeface="Fira Code"/>
              </a:rPr>
              <a:t>PYTHON</a:t>
            </a:r>
            <a:endParaRPr>
              <a:solidFill>
                <a:srgbClr val="24292F"/>
              </a:solidFill>
              <a:highlight>
                <a:srgbClr val="FFFFFF"/>
              </a:highlight>
              <a:latin typeface="Fira Code"/>
              <a:ea typeface="Fira Code"/>
              <a:cs typeface="Fira Code"/>
              <a:sym typeface="Fira Code"/>
            </a:endParaRPr>
          </a:p>
          <a:p>
            <a:pPr indent="-317500" lvl="0" marL="457200" rtl="0" algn="ctr">
              <a:lnSpc>
                <a:spcPct val="115000"/>
              </a:lnSpc>
              <a:spcBef>
                <a:spcPts val="0"/>
              </a:spcBef>
              <a:spcAft>
                <a:spcPts val="0"/>
              </a:spcAft>
              <a:buClr>
                <a:srgbClr val="24292F"/>
              </a:buClr>
              <a:buSzPts val="1400"/>
              <a:buFont typeface="Fira Code"/>
              <a:buChar char="●"/>
            </a:pPr>
            <a:r>
              <a:rPr lang="en">
                <a:solidFill>
                  <a:srgbClr val="24292F"/>
                </a:solidFill>
                <a:highlight>
                  <a:srgbClr val="FFFFFF"/>
                </a:highlight>
                <a:latin typeface="Fira Code"/>
                <a:ea typeface="Fira Code"/>
                <a:cs typeface="Fira Code"/>
                <a:sym typeface="Fira Code"/>
              </a:rPr>
              <a:t>SKLEARN</a:t>
            </a:r>
            <a:endParaRPr>
              <a:solidFill>
                <a:srgbClr val="24292F"/>
              </a:solidFill>
              <a:highlight>
                <a:srgbClr val="FFFFFF"/>
              </a:highlight>
              <a:latin typeface="Fira Code"/>
              <a:ea typeface="Fira Code"/>
              <a:cs typeface="Fira Code"/>
              <a:sym typeface="Fira Code"/>
            </a:endParaRPr>
          </a:p>
          <a:p>
            <a:pPr indent="-317500" lvl="0" marL="457200" rtl="0" algn="ctr">
              <a:lnSpc>
                <a:spcPct val="115000"/>
              </a:lnSpc>
              <a:spcBef>
                <a:spcPts val="0"/>
              </a:spcBef>
              <a:spcAft>
                <a:spcPts val="0"/>
              </a:spcAft>
              <a:buClr>
                <a:srgbClr val="24292F"/>
              </a:buClr>
              <a:buSzPts val="1400"/>
              <a:buFont typeface="Fira Code"/>
              <a:buChar char="●"/>
            </a:pPr>
            <a:r>
              <a:rPr lang="en">
                <a:solidFill>
                  <a:srgbClr val="24292F"/>
                </a:solidFill>
                <a:highlight>
                  <a:srgbClr val="FFFFFF"/>
                </a:highlight>
                <a:latin typeface="Fira Code"/>
                <a:ea typeface="Fira Code"/>
                <a:cs typeface="Fira Code"/>
                <a:sym typeface="Fira Code"/>
              </a:rPr>
              <a:t>KERAS</a:t>
            </a:r>
            <a:endParaRPr>
              <a:solidFill>
                <a:srgbClr val="24292F"/>
              </a:solidFill>
              <a:highlight>
                <a:srgbClr val="FFFFFF"/>
              </a:highlight>
              <a:latin typeface="Fira Code"/>
              <a:ea typeface="Fira Code"/>
              <a:cs typeface="Fira Code"/>
              <a:sym typeface="Fira Code"/>
            </a:endParaRPr>
          </a:p>
          <a:p>
            <a:pPr indent="-317500" lvl="0" marL="457200" rtl="0" algn="ctr">
              <a:lnSpc>
                <a:spcPct val="115000"/>
              </a:lnSpc>
              <a:spcBef>
                <a:spcPts val="0"/>
              </a:spcBef>
              <a:spcAft>
                <a:spcPts val="0"/>
              </a:spcAft>
              <a:buClr>
                <a:srgbClr val="24292F"/>
              </a:buClr>
              <a:buSzPts val="1400"/>
              <a:buFont typeface="Fira Code"/>
              <a:buChar char="●"/>
            </a:pPr>
            <a:r>
              <a:rPr lang="en">
                <a:solidFill>
                  <a:srgbClr val="24292F"/>
                </a:solidFill>
                <a:highlight>
                  <a:srgbClr val="FFFFFF"/>
                </a:highlight>
                <a:latin typeface="Fira Code"/>
                <a:ea typeface="Fira Code"/>
                <a:cs typeface="Fira Code"/>
                <a:sym typeface="Fira Code"/>
              </a:rPr>
              <a:t>TABLEAU</a:t>
            </a:r>
            <a:endParaRPr>
              <a:solidFill>
                <a:srgbClr val="24292F"/>
              </a:solidFill>
              <a:highlight>
                <a:srgbClr val="FFFFFF"/>
              </a:highlight>
              <a:latin typeface="Fira Code"/>
              <a:ea typeface="Fira Code"/>
              <a:cs typeface="Fira Code"/>
              <a:sym typeface="Fira Code"/>
            </a:endParaRPr>
          </a:p>
          <a:p>
            <a:pPr indent="-317500" lvl="0" marL="457200" rtl="0" algn="ctr">
              <a:lnSpc>
                <a:spcPct val="115000"/>
              </a:lnSpc>
              <a:spcBef>
                <a:spcPts val="0"/>
              </a:spcBef>
              <a:spcAft>
                <a:spcPts val="0"/>
              </a:spcAft>
              <a:buClr>
                <a:srgbClr val="24292F"/>
              </a:buClr>
              <a:buSzPts val="1400"/>
              <a:buFont typeface="Fira Code"/>
              <a:buChar char="●"/>
            </a:pPr>
            <a:r>
              <a:rPr lang="en">
                <a:solidFill>
                  <a:srgbClr val="24292F"/>
                </a:solidFill>
                <a:highlight>
                  <a:srgbClr val="FFFFFF"/>
                </a:highlight>
                <a:latin typeface="Fira Code"/>
                <a:ea typeface="Fira Code"/>
                <a:cs typeface="Fira Code"/>
                <a:sym typeface="Fira Code"/>
              </a:rPr>
              <a:t>GOOGLE COLAB</a:t>
            </a:r>
            <a:endParaRPr>
              <a:solidFill>
                <a:srgbClr val="24292F"/>
              </a:solidFill>
              <a:highlight>
                <a:srgbClr val="FFFFFF"/>
              </a:highlight>
              <a:latin typeface="Fira Code"/>
              <a:ea typeface="Fira Code"/>
              <a:cs typeface="Fira Code"/>
              <a:sym typeface="Fira Code"/>
            </a:endParaRPr>
          </a:p>
          <a:p>
            <a:pPr indent="0" lvl="0" marL="914400" marR="0" rtl="0" algn="l">
              <a:lnSpc>
                <a:spcPct val="139958"/>
              </a:lnSpc>
              <a:spcBef>
                <a:spcPts val="0"/>
              </a:spcBef>
              <a:spcAft>
                <a:spcPts val="0"/>
              </a:spcAft>
              <a:buNone/>
            </a:pPr>
            <a:r>
              <a:t/>
            </a:r>
            <a:endParaRPr sz="1200">
              <a:solidFill>
                <a:srgbClr val="303030"/>
              </a:solidFill>
              <a:latin typeface="Fira Code"/>
              <a:ea typeface="Fira Code"/>
              <a:cs typeface="Fira Code"/>
              <a:sym typeface="Fira Code"/>
            </a:endParaRPr>
          </a:p>
        </p:txBody>
      </p:sp>
      <p:sp>
        <p:nvSpPr>
          <p:cNvPr id="215" name="Google Shape;215;p28"/>
          <p:cNvSpPr txBox="1"/>
          <p:nvPr/>
        </p:nvSpPr>
        <p:spPr>
          <a:xfrm>
            <a:off x="2186774" y="225150"/>
            <a:ext cx="6228000" cy="10098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81997"/>
              </a:lnSpc>
              <a:spcBef>
                <a:spcPts val="0"/>
              </a:spcBef>
              <a:spcAft>
                <a:spcPts val="0"/>
              </a:spcAft>
              <a:buNone/>
            </a:pPr>
            <a:r>
              <a:rPr b="1" i="0" lang="en" sz="4000" u="none" cap="none" strike="noStrike">
                <a:solidFill>
                  <a:srgbClr val="B3A8F4"/>
                </a:solidFill>
                <a:latin typeface="Fira Code"/>
                <a:ea typeface="Fira Code"/>
                <a:cs typeface="Fira Code"/>
                <a:sym typeface="Fira Code"/>
              </a:rPr>
              <a:t>DATA EXPLORATION AND CLEANING</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9"/>
          <p:cNvPicPr preferRelativeResize="0"/>
          <p:nvPr/>
        </p:nvPicPr>
        <p:blipFill rotWithShape="1">
          <a:blip r:embed="rId3">
            <a:alphaModFix/>
          </a:blip>
          <a:srcRect b="20640" l="10552" r="6401" t="18196"/>
          <a:stretch/>
        </p:blipFill>
        <p:spPr>
          <a:xfrm>
            <a:off x="0" y="0"/>
            <a:ext cx="9144000" cy="5143500"/>
          </a:xfrm>
          <a:prstGeom prst="rect">
            <a:avLst/>
          </a:prstGeom>
          <a:noFill/>
          <a:ln>
            <a:noFill/>
          </a:ln>
        </p:spPr>
      </p:pic>
      <p:pic>
        <p:nvPicPr>
          <p:cNvPr id="221" name="Google Shape;221;p29"/>
          <p:cNvPicPr preferRelativeResize="0"/>
          <p:nvPr/>
        </p:nvPicPr>
        <p:blipFill rotWithShape="1">
          <a:blip r:embed="rId4">
            <a:alphaModFix/>
          </a:blip>
          <a:srcRect b="0" l="29549" r="29549" t="0"/>
          <a:stretch/>
        </p:blipFill>
        <p:spPr>
          <a:xfrm>
            <a:off x="6037829" y="-51435"/>
            <a:ext cx="3157606" cy="5143500"/>
          </a:xfrm>
          <a:prstGeom prst="rect">
            <a:avLst/>
          </a:prstGeom>
          <a:noFill/>
          <a:ln>
            <a:noFill/>
          </a:ln>
        </p:spPr>
      </p:pic>
      <p:pic>
        <p:nvPicPr>
          <p:cNvPr id="222" name="Google Shape;222;p29"/>
          <p:cNvPicPr preferRelativeResize="0"/>
          <p:nvPr/>
        </p:nvPicPr>
        <p:blipFill rotWithShape="1">
          <a:blip r:embed="rId5">
            <a:alphaModFix/>
          </a:blip>
          <a:srcRect b="0" l="0" r="0" t="0"/>
          <a:stretch/>
        </p:blipFill>
        <p:spPr>
          <a:xfrm>
            <a:off x="3960397" y="3600450"/>
            <a:ext cx="3100192" cy="2057400"/>
          </a:xfrm>
          <a:prstGeom prst="rect">
            <a:avLst/>
          </a:prstGeom>
          <a:noFill/>
          <a:ln>
            <a:noFill/>
          </a:ln>
        </p:spPr>
      </p:pic>
      <p:pic>
        <p:nvPicPr>
          <p:cNvPr id="223" name="Google Shape;223;p29"/>
          <p:cNvPicPr preferRelativeResize="0"/>
          <p:nvPr/>
        </p:nvPicPr>
        <p:blipFill rotWithShape="1">
          <a:blip r:embed="rId6">
            <a:alphaModFix/>
          </a:blip>
          <a:srcRect b="0" l="0" r="0" t="0"/>
          <a:stretch/>
        </p:blipFill>
        <p:spPr>
          <a:xfrm flipH="1" rot="5400000">
            <a:off x="-2817133" y="1051029"/>
            <a:ext cx="12366555" cy="6863437"/>
          </a:xfrm>
          <a:prstGeom prst="rect">
            <a:avLst/>
          </a:prstGeom>
          <a:noFill/>
          <a:ln>
            <a:noFill/>
          </a:ln>
        </p:spPr>
      </p:pic>
      <p:pic>
        <p:nvPicPr>
          <p:cNvPr id="224" name="Google Shape;224;p29"/>
          <p:cNvPicPr preferRelativeResize="0"/>
          <p:nvPr/>
        </p:nvPicPr>
        <p:blipFill rotWithShape="1">
          <a:blip r:embed="rId7">
            <a:alphaModFix/>
          </a:blip>
          <a:srcRect b="0" l="0" r="0" t="0"/>
          <a:stretch/>
        </p:blipFill>
        <p:spPr>
          <a:xfrm>
            <a:off x="4646139" y="3853769"/>
            <a:ext cx="2188724" cy="2057400"/>
          </a:xfrm>
          <a:prstGeom prst="rect">
            <a:avLst/>
          </a:prstGeom>
          <a:noFill/>
          <a:ln>
            <a:noFill/>
          </a:ln>
        </p:spPr>
      </p:pic>
      <p:pic>
        <p:nvPicPr>
          <p:cNvPr id="225" name="Google Shape;225;p29"/>
          <p:cNvPicPr preferRelativeResize="0"/>
          <p:nvPr/>
        </p:nvPicPr>
        <p:blipFill rotWithShape="1">
          <a:blip r:embed="rId8">
            <a:alphaModFix/>
          </a:blip>
          <a:srcRect b="0" l="0" r="0" t="0"/>
          <a:stretch/>
        </p:blipFill>
        <p:spPr>
          <a:xfrm>
            <a:off x="6350004" y="3695789"/>
            <a:ext cx="288386" cy="315961"/>
          </a:xfrm>
          <a:prstGeom prst="rect">
            <a:avLst/>
          </a:prstGeom>
          <a:noFill/>
          <a:ln>
            <a:noFill/>
          </a:ln>
        </p:spPr>
      </p:pic>
      <p:pic>
        <p:nvPicPr>
          <p:cNvPr id="226" name="Google Shape;226;p29"/>
          <p:cNvPicPr preferRelativeResize="0"/>
          <p:nvPr/>
        </p:nvPicPr>
        <p:blipFill rotWithShape="1">
          <a:blip r:embed="rId9">
            <a:alphaModFix/>
          </a:blip>
          <a:srcRect b="0" l="0" r="0" t="0"/>
          <a:stretch/>
        </p:blipFill>
        <p:spPr>
          <a:xfrm flipH="1" rot="3976081">
            <a:off x="-491128" y="-617003"/>
            <a:ext cx="1413995" cy="2057400"/>
          </a:xfrm>
          <a:prstGeom prst="rect">
            <a:avLst/>
          </a:prstGeom>
          <a:noFill/>
          <a:ln>
            <a:noFill/>
          </a:ln>
        </p:spPr>
      </p:pic>
      <p:pic>
        <p:nvPicPr>
          <p:cNvPr id="227" name="Google Shape;227;p29"/>
          <p:cNvPicPr preferRelativeResize="0"/>
          <p:nvPr/>
        </p:nvPicPr>
        <p:blipFill rotWithShape="1">
          <a:blip r:embed="rId10">
            <a:alphaModFix/>
          </a:blip>
          <a:srcRect b="0" l="0" r="0" t="0"/>
          <a:stretch/>
        </p:blipFill>
        <p:spPr>
          <a:xfrm>
            <a:off x="2395110" y="891765"/>
            <a:ext cx="2073223" cy="365641"/>
          </a:xfrm>
          <a:prstGeom prst="rect">
            <a:avLst/>
          </a:prstGeom>
          <a:noFill/>
          <a:ln>
            <a:noFill/>
          </a:ln>
        </p:spPr>
      </p:pic>
      <p:sp>
        <p:nvSpPr>
          <p:cNvPr id="228" name="Google Shape;228;p29"/>
          <p:cNvSpPr txBox="1"/>
          <p:nvPr/>
        </p:nvSpPr>
        <p:spPr>
          <a:xfrm>
            <a:off x="837859" y="0"/>
            <a:ext cx="5187713" cy="985163"/>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4000">
                <a:solidFill>
                  <a:srgbClr val="B3A8F4"/>
                </a:solidFill>
                <a:latin typeface="Fira Code"/>
                <a:ea typeface="Fira Code"/>
                <a:cs typeface="Fira Code"/>
                <a:sym typeface="Fira Code"/>
              </a:rPr>
              <a:t>LONG SHORT-TERM MEMORY</a:t>
            </a:r>
            <a:endParaRPr sz="700"/>
          </a:p>
        </p:txBody>
      </p:sp>
      <p:sp>
        <p:nvSpPr>
          <p:cNvPr id="229" name="Google Shape;229;p29"/>
          <p:cNvSpPr txBox="1"/>
          <p:nvPr/>
        </p:nvSpPr>
        <p:spPr>
          <a:xfrm>
            <a:off x="814084" y="3281710"/>
            <a:ext cx="4553312" cy="202882"/>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230" name="Google Shape;230;p29"/>
          <p:cNvSpPr txBox="1"/>
          <p:nvPr/>
        </p:nvSpPr>
        <p:spPr>
          <a:xfrm>
            <a:off x="384825" y="1391500"/>
            <a:ext cx="5785200" cy="27699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 sz="1200">
                <a:solidFill>
                  <a:srgbClr val="303030"/>
                </a:solidFill>
                <a:latin typeface="Fira Code"/>
                <a:ea typeface="Fira Code"/>
                <a:cs typeface="Fira Code"/>
                <a:sym typeface="Fira Code"/>
              </a:rPr>
              <a:t>An LSTM was chosen for analyzing stock price data because it excels at modeling sequential data. </a:t>
            </a:r>
            <a:endParaRPr sz="1200">
              <a:solidFill>
                <a:srgbClr val="303030"/>
              </a:solidFill>
              <a:latin typeface="Fira Code"/>
              <a:ea typeface="Fira Code"/>
              <a:cs typeface="Fira Code"/>
              <a:sym typeface="Fira Code"/>
            </a:endParaRPr>
          </a:p>
          <a:p>
            <a:pPr indent="0" lvl="0" marL="0" marR="0" rtl="0" algn="ctr">
              <a:lnSpc>
                <a:spcPct val="139958"/>
              </a:lnSpc>
              <a:spcBef>
                <a:spcPts val="0"/>
              </a:spcBef>
              <a:spcAft>
                <a:spcPts val="0"/>
              </a:spcAft>
              <a:buNone/>
            </a:pPr>
            <a:r>
              <a:t/>
            </a:r>
            <a:endParaRPr sz="1200">
              <a:solidFill>
                <a:srgbClr val="303030"/>
              </a:solidFill>
              <a:latin typeface="Fira Code"/>
              <a:ea typeface="Fira Code"/>
              <a:cs typeface="Fira Code"/>
              <a:sym typeface="Fira Code"/>
            </a:endParaRPr>
          </a:p>
          <a:p>
            <a:pPr indent="0" lvl="0" marL="0" marR="0" rtl="0" algn="ctr">
              <a:lnSpc>
                <a:spcPct val="139958"/>
              </a:lnSpc>
              <a:spcBef>
                <a:spcPts val="0"/>
              </a:spcBef>
              <a:spcAft>
                <a:spcPts val="0"/>
              </a:spcAft>
              <a:buNone/>
            </a:pPr>
            <a:r>
              <a:rPr lang="en" sz="1200">
                <a:solidFill>
                  <a:srgbClr val="303030"/>
                </a:solidFill>
                <a:latin typeface="Fira Code"/>
                <a:ea typeface="Fira Code"/>
                <a:cs typeface="Fira Code"/>
                <a:sym typeface="Fira Code"/>
              </a:rPr>
              <a:t>Its unique architecture allows it to store and utilize past information to make accurate predictions, making it well-suited for analyzing stock price patterns, which often exhibit trends and dependencies over time. </a:t>
            </a:r>
            <a:endParaRPr sz="1200">
              <a:solidFill>
                <a:srgbClr val="303030"/>
              </a:solidFill>
              <a:latin typeface="Fira Code"/>
              <a:ea typeface="Fira Code"/>
              <a:cs typeface="Fira Code"/>
              <a:sym typeface="Fira Code"/>
            </a:endParaRPr>
          </a:p>
          <a:p>
            <a:pPr indent="0" lvl="0" marL="0" marR="0" rtl="0" algn="ctr">
              <a:lnSpc>
                <a:spcPct val="139958"/>
              </a:lnSpc>
              <a:spcBef>
                <a:spcPts val="0"/>
              </a:spcBef>
              <a:spcAft>
                <a:spcPts val="0"/>
              </a:spcAft>
              <a:buNone/>
            </a:pPr>
            <a:r>
              <a:t/>
            </a:r>
            <a:endParaRPr sz="1200">
              <a:solidFill>
                <a:srgbClr val="303030"/>
              </a:solidFill>
              <a:latin typeface="Fira Code"/>
              <a:ea typeface="Fira Code"/>
              <a:cs typeface="Fira Code"/>
              <a:sym typeface="Fira Code"/>
            </a:endParaRPr>
          </a:p>
          <a:p>
            <a:pPr indent="0" lvl="0" marL="0" marR="0" rtl="0" algn="ctr">
              <a:lnSpc>
                <a:spcPct val="139958"/>
              </a:lnSpc>
              <a:spcBef>
                <a:spcPts val="0"/>
              </a:spcBef>
              <a:spcAft>
                <a:spcPts val="0"/>
              </a:spcAft>
              <a:buNone/>
            </a:pPr>
            <a:r>
              <a:rPr lang="en" sz="1200">
                <a:solidFill>
                  <a:srgbClr val="303030"/>
                </a:solidFill>
                <a:latin typeface="Fira Code"/>
                <a:ea typeface="Fira Code"/>
                <a:cs typeface="Fira Code"/>
                <a:sym typeface="Fira Code"/>
              </a:rPr>
              <a:t>By leveraging the memory cells in the LSTM, we can incorporate information about past stock prices and use this to better predict future trends.</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0"/>
          <p:cNvPicPr preferRelativeResize="0"/>
          <p:nvPr/>
        </p:nvPicPr>
        <p:blipFill rotWithShape="1">
          <a:blip r:embed="rId3">
            <a:alphaModFix/>
          </a:blip>
          <a:srcRect b="20640" l="10552" r="6401" t="18196"/>
          <a:stretch/>
        </p:blipFill>
        <p:spPr>
          <a:xfrm>
            <a:off x="0" y="0"/>
            <a:ext cx="9144000" cy="5143500"/>
          </a:xfrm>
          <a:prstGeom prst="rect">
            <a:avLst/>
          </a:prstGeom>
          <a:noFill/>
          <a:ln>
            <a:noFill/>
          </a:ln>
        </p:spPr>
      </p:pic>
      <p:pic>
        <p:nvPicPr>
          <p:cNvPr id="236" name="Google Shape;236;p30"/>
          <p:cNvPicPr preferRelativeResize="0"/>
          <p:nvPr/>
        </p:nvPicPr>
        <p:blipFill rotWithShape="1">
          <a:blip r:embed="rId4">
            <a:alphaModFix/>
          </a:blip>
          <a:srcRect b="0" l="20454" r="20455" t="0"/>
          <a:stretch/>
        </p:blipFill>
        <p:spPr>
          <a:xfrm>
            <a:off x="-136686" y="0"/>
            <a:ext cx="3157606" cy="5143500"/>
          </a:xfrm>
          <a:prstGeom prst="rect">
            <a:avLst/>
          </a:prstGeom>
          <a:noFill/>
          <a:ln>
            <a:noFill/>
          </a:ln>
        </p:spPr>
      </p:pic>
      <p:pic>
        <p:nvPicPr>
          <p:cNvPr id="237" name="Google Shape;237;p30"/>
          <p:cNvPicPr preferRelativeResize="0"/>
          <p:nvPr/>
        </p:nvPicPr>
        <p:blipFill rotWithShape="1">
          <a:blip r:embed="rId5">
            <a:alphaModFix/>
          </a:blip>
          <a:srcRect b="0" l="0" r="0" t="0"/>
          <a:stretch/>
        </p:blipFill>
        <p:spPr>
          <a:xfrm>
            <a:off x="3960397" y="3600450"/>
            <a:ext cx="3100192" cy="2057400"/>
          </a:xfrm>
          <a:prstGeom prst="rect">
            <a:avLst/>
          </a:prstGeom>
          <a:noFill/>
          <a:ln>
            <a:noFill/>
          </a:ln>
        </p:spPr>
      </p:pic>
      <p:pic>
        <p:nvPicPr>
          <p:cNvPr id="238" name="Google Shape;238;p30"/>
          <p:cNvPicPr preferRelativeResize="0"/>
          <p:nvPr/>
        </p:nvPicPr>
        <p:blipFill rotWithShape="1">
          <a:blip r:embed="rId6">
            <a:alphaModFix/>
          </a:blip>
          <a:srcRect b="0" l="0" r="0" t="0"/>
          <a:stretch/>
        </p:blipFill>
        <p:spPr>
          <a:xfrm rot="-5795021">
            <a:off x="-644451" y="1746535"/>
            <a:ext cx="6102906" cy="1857027"/>
          </a:xfrm>
          <a:prstGeom prst="rect">
            <a:avLst/>
          </a:prstGeom>
          <a:noFill/>
          <a:ln>
            <a:noFill/>
          </a:ln>
        </p:spPr>
      </p:pic>
      <p:pic>
        <p:nvPicPr>
          <p:cNvPr id="239" name="Google Shape;239;p30"/>
          <p:cNvPicPr preferRelativeResize="0"/>
          <p:nvPr/>
        </p:nvPicPr>
        <p:blipFill rotWithShape="1">
          <a:blip r:embed="rId7">
            <a:alphaModFix/>
          </a:blip>
          <a:srcRect b="0" l="0" r="0" t="0"/>
          <a:stretch/>
        </p:blipFill>
        <p:spPr>
          <a:xfrm flipH="1" rot="-5400000">
            <a:off x="-1851133" y="-1282581"/>
            <a:ext cx="14261727" cy="7915259"/>
          </a:xfrm>
          <a:prstGeom prst="rect">
            <a:avLst/>
          </a:prstGeom>
          <a:noFill/>
          <a:ln>
            <a:noFill/>
          </a:ln>
        </p:spPr>
      </p:pic>
      <p:grpSp>
        <p:nvGrpSpPr>
          <p:cNvPr id="240" name="Google Shape;240;p30"/>
          <p:cNvGrpSpPr/>
          <p:nvPr/>
        </p:nvGrpSpPr>
        <p:grpSpPr>
          <a:xfrm>
            <a:off x="2916651" y="155256"/>
            <a:ext cx="5187713" cy="921106"/>
            <a:chOff x="0" y="133350"/>
            <a:chExt cx="13833900" cy="2456283"/>
          </a:xfrm>
        </p:grpSpPr>
        <p:pic>
          <p:nvPicPr>
            <p:cNvPr id="241" name="Google Shape;241;p30"/>
            <p:cNvPicPr preferRelativeResize="0"/>
            <p:nvPr/>
          </p:nvPicPr>
          <p:blipFill rotWithShape="1">
            <a:blip r:embed="rId8">
              <a:alphaModFix/>
            </a:blip>
            <a:srcRect b="0" l="0" r="0" t="0"/>
            <a:stretch/>
          </p:blipFill>
          <p:spPr>
            <a:xfrm>
              <a:off x="4466568" y="1614590"/>
              <a:ext cx="5528595" cy="975043"/>
            </a:xfrm>
            <a:prstGeom prst="rect">
              <a:avLst/>
            </a:prstGeom>
            <a:noFill/>
            <a:ln>
              <a:noFill/>
            </a:ln>
          </p:spPr>
        </p:pic>
        <p:sp>
          <p:nvSpPr>
            <p:cNvPr id="242" name="Google Shape;242;p30"/>
            <p:cNvSpPr txBox="1"/>
            <p:nvPr/>
          </p:nvSpPr>
          <p:spPr>
            <a:xfrm>
              <a:off x="0" y="133350"/>
              <a:ext cx="13833900" cy="16419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 sz="4000" u="none" cap="none" strike="noStrike">
                  <a:solidFill>
                    <a:srgbClr val="B3A8F4"/>
                  </a:solidFill>
                  <a:latin typeface="Fira Code"/>
                  <a:ea typeface="Fira Code"/>
                  <a:cs typeface="Fira Code"/>
                  <a:sym typeface="Fira Code"/>
                </a:rPr>
                <a:t>CLOSING PRICE</a:t>
              </a:r>
              <a:endParaRPr sz="700"/>
            </a:p>
          </p:txBody>
        </p:sp>
      </p:grpSp>
      <p:pic>
        <p:nvPicPr>
          <p:cNvPr id="243" name="Google Shape;243;p30"/>
          <p:cNvPicPr preferRelativeResize="0"/>
          <p:nvPr/>
        </p:nvPicPr>
        <p:blipFill rotWithShape="1">
          <a:blip r:embed="rId9">
            <a:alphaModFix/>
          </a:blip>
          <a:srcRect b="0" l="0" r="0" t="0"/>
          <a:stretch/>
        </p:blipFill>
        <p:spPr>
          <a:xfrm>
            <a:off x="2047431" y="264833"/>
            <a:ext cx="719144" cy="1063429"/>
          </a:xfrm>
          <a:prstGeom prst="rect">
            <a:avLst/>
          </a:prstGeom>
          <a:noFill/>
          <a:ln>
            <a:noFill/>
          </a:ln>
        </p:spPr>
      </p:pic>
      <p:pic>
        <p:nvPicPr>
          <p:cNvPr id="244" name="Google Shape;244;p30"/>
          <p:cNvPicPr preferRelativeResize="0"/>
          <p:nvPr/>
        </p:nvPicPr>
        <p:blipFill rotWithShape="1">
          <a:blip r:embed="rId10">
            <a:alphaModFix/>
          </a:blip>
          <a:srcRect b="0" l="0" r="0" t="0"/>
          <a:stretch/>
        </p:blipFill>
        <p:spPr>
          <a:xfrm>
            <a:off x="8380451" y="4465985"/>
            <a:ext cx="498399" cy="566363"/>
          </a:xfrm>
          <a:prstGeom prst="rect">
            <a:avLst/>
          </a:prstGeom>
          <a:noFill/>
          <a:ln>
            <a:noFill/>
          </a:ln>
        </p:spPr>
      </p:pic>
      <p:pic>
        <p:nvPicPr>
          <p:cNvPr id="245" name="Google Shape;245;p30"/>
          <p:cNvPicPr preferRelativeResize="0"/>
          <p:nvPr/>
        </p:nvPicPr>
        <p:blipFill rotWithShape="1">
          <a:blip r:embed="rId11">
            <a:alphaModFix/>
          </a:blip>
          <a:srcRect b="0" l="0" r="0" t="0"/>
          <a:stretch/>
        </p:blipFill>
        <p:spPr>
          <a:xfrm rot="-2392230">
            <a:off x="8113760" y="4685415"/>
            <a:ext cx="1537461" cy="587030"/>
          </a:xfrm>
          <a:prstGeom prst="rect">
            <a:avLst/>
          </a:prstGeom>
          <a:noFill/>
          <a:ln>
            <a:noFill/>
          </a:ln>
        </p:spPr>
      </p:pic>
      <p:pic>
        <p:nvPicPr>
          <p:cNvPr id="246" name="Google Shape;246;p30"/>
          <p:cNvPicPr preferRelativeResize="0"/>
          <p:nvPr/>
        </p:nvPicPr>
        <p:blipFill rotWithShape="1">
          <a:blip r:embed="rId12">
            <a:alphaModFix/>
          </a:blip>
          <a:srcRect b="0" l="0" r="0" t="0"/>
          <a:stretch/>
        </p:blipFill>
        <p:spPr>
          <a:xfrm>
            <a:off x="2159204" y="1156975"/>
            <a:ext cx="5434246" cy="3592191"/>
          </a:xfrm>
          <a:prstGeom prst="rect">
            <a:avLst/>
          </a:prstGeom>
          <a:noFill/>
          <a:ln>
            <a:noFill/>
          </a:ln>
        </p:spPr>
      </p:pic>
      <p:sp>
        <p:nvSpPr>
          <p:cNvPr id="247" name="Google Shape;247;p30"/>
          <p:cNvSpPr txBox="1"/>
          <p:nvPr/>
        </p:nvSpPr>
        <p:spPr>
          <a:xfrm>
            <a:off x="814084" y="3281710"/>
            <a:ext cx="4553312" cy="202882"/>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nvGrpSpPr>
          <p:cNvPr id="248" name="Google Shape;248;p30"/>
          <p:cNvGrpSpPr/>
          <p:nvPr/>
        </p:nvGrpSpPr>
        <p:grpSpPr>
          <a:xfrm>
            <a:off x="7678200" y="2250799"/>
            <a:ext cx="1404771" cy="1708397"/>
            <a:chOff x="0" y="0"/>
            <a:chExt cx="4993854" cy="4993854"/>
          </a:xfrm>
        </p:grpSpPr>
        <p:sp>
          <p:nvSpPr>
            <p:cNvPr id="249" name="Google Shape;249;p30"/>
            <p:cNvSpPr/>
            <p:nvPr/>
          </p:nvSpPr>
          <p:spPr>
            <a:xfrm>
              <a:off x="0" y="0"/>
              <a:ext cx="4993854" cy="4993854"/>
            </a:xfrm>
            <a:custGeom>
              <a:rect b="b" l="l" r="r" t="t"/>
              <a:pathLst>
                <a:path extrusionOk="0" h="4993854" w="4993854">
                  <a:moveTo>
                    <a:pt x="4993854" y="25400"/>
                  </a:moveTo>
                  <a:cubicBezTo>
                    <a:pt x="4993854" y="11372"/>
                    <a:pt x="4982488" y="0"/>
                    <a:pt x="4968454" y="0"/>
                  </a:cubicBezTo>
                  <a:lnTo>
                    <a:pt x="25400" y="0"/>
                  </a:lnTo>
                  <a:cubicBezTo>
                    <a:pt x="11372" y="0"/>
                    <a:pt x="0" y="11372"/>
                    <a:pt x="0" y="25400"/>
                  </a:cubicBezTo>
                  <a:lnTo>
                    <a:pt x="0" y="4968454"/>
                  </a:lnTo>
                  <a:cubicBezTo>
                    <a:pt x="0" y="4982488"/>
                    <a:pt x="11372" y="4993854"/>
                    <a:pt x="25400" y="4993854"/>
                  </a:cubicBezTo>
                  <a:lnTo>
                    <a:pt x="4968454" y="4993854"/>
                  </a:lnTo>
                  <a:cubicBezTo>
                    <a:pt x="4982488" y="4993854"/>
                    <a:pt x="4993854" y="4982488"/>
                    <a:pt x="4993854" y="4968454"/>
                  </a:cubicBezTo>
                  <a:lnTo>
                    <a:pt x="4993854" y="25400"/>
                  </a:lnTo>
                  <a:close/>
                </a:path>
              </a:pathLst>
            </a:custGeom>
            <a:solidFill>
              <a:srgbClr val="EBDAD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0" name="Google Shape;250;p30"/>
            <p:cNvSpPr txBox="1"/>
            <p:nvPr/>
          </p:nvSpPr>
          <p:spPr>
            <a:xfrm>
              <a:off x="152400" y="225425"/>
              <a:ext cx="4652970" cy="2771775"/>
            </a:xfrm>
            <a:prstGeom prst="rect">
              <a:avLst/>
            </a:prstGeom>
            <a:noFill/>
            <a:ln>
              <a:noFill/>
            </a:ln>
          </p:spPr>
          <p:txBody>
            <a:bodyPr anchorCtr="0" anchor="t" bIns="25400" lIns="25400" spcFirstLastPara="1" rIns="25400" wrap="square" tIns="25400">
              <a:noAutofit/>
            </a:bodyPr>
            <a:lstStyle/>
            <a:p>
              <a:pPr indent="0" lvl="0" marL="0" marR="0" rtl="0" algn="l">
                <a:lnSpc>
                  <a:spcPct val="140025"/>
                </a:lnSpc>
                <a:spcBef>
                  <a:spcPts val="0"/>
                </a:spcBef>
                <a:spcAft>
                  <a:spcPts val="0"/>
                </a:spcAft>
                <a:buNone/>
              </a:pPr>
              <a:r>
                <a:rPr b="0" i="0" lang="en" sz="800" u="none" cap="none" strike="noStrike">
                  <a:solidFill>
                    <a:srgbClr val="303030"/>
                  </a:solidFill>
                  <a:latin typeface="Fira Code"/>
                  <a:ea typeface="Fira Code"/>
                  <a:cs typeface="Fira Code"/>
                  <a:sym typeface="Fira Code"/>
                </a:rPr>
                <a:t>The closing price is the final price of a stock traded in a regular trading day, and it's the standard benchmark for investors to track its performance.</a:t>
              </a:r>
              <a:endParaRPr sz="700"/>
            </a:p>
          </p:txBody>
        </p:sp>
      </p:grpSp>
      <p:pic>
        <p:nvPicPr>
          <p:cNvPr id="251" name="Google Shape;251;p30"/>
          <p:cNvPicPr preferRelativeResize="0"/>
          <p:nvPr/>
        </p:nvPicPr>
        <p:blipFill rotWithShape="1">
          <a:blip r:embed="rId13">
            <a:alphaModFix/>
          </a:blip>
          <a:srcRect b="5879" l="0" r="0" t="42540"/>
          <a:stretch/>
        </p:blipFill>
        <p:spPr>
          <a:xfrm>
            <a:off x="7932720" y="2113293"/>
            <a:ext cx="900880" cy="2050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1"/>
          <p:cNvPicPr preferRelativeResize="0"/>
          <p:nvPr/>
        </p:nvPicPr>
        <p:blipFill rotWithShape="1">
          <a:blip r:embed="rId3">
            <a:alphaModFix/>
          </a:blip>
          <a:srcRect b="20640" l="10552" r="6401" t="18196"/>
          <a:stretch/>
        </p:blipFill>
        <p:spPr>
          <a:xfrm>
            <a:off x="0" y="0"/>
            <a:ext cx="9144000" cy="5143500"/>
          </a:xfrm>
          <a:prstGeom prst="rect">
            <a:avLst/>
          </a:prstGeom>
          <a:noFill/>
          <a:ln>
            <a:noFill/>
          </a:ln>
        </p:spPr>
      </p:pic>
      <p:pic>
        <p:nvPicPr>
          <p:cNvPr id="257" name="Google Shape;257;p31"/>
          <p:cNvPicPr preferRelativeResize="0"/>
          <p:nvPr/>
        </p:nvPicPr>
        <p:blipFill rotWithShape="1">
          <a:blip r:embed="rId4">
            <a:alphaModFix/>
          </a:blip>
          <a:srcRect b="0" l="0" r="0" t="0"/>
          <a:stretch/>
        </p:blipFill>
        <p:spPr>
          <a:xfrm>
            <a:off x="3960397" y="3600450"/>
            <a:ext cx="3100192" cy="2057400"/>
          </a:xfrm>
          <a:prstGeom prst="rect">
            <a:avLst/>
          </a:prstGeom>
          <a:noFill/>
          <a:ln>
            <a:noFill/>
          </a:ln>
        </p:spPr>
      </p:pic>
      <p:pic>
        <p:nvPicPr>
          <p:cNvPr id="258" name="Google Shape;258;p31"/>
          <p:cNvPicPr preferRelativeResize="0"/>
          <p:nvPr/>
        </p:nvPicPr>
        <p:blipFill rotWithShape="1">
          <a:blip r:embed="rId5">
            <a:alphaModFix/>
          </a:blip>
          <a:srcRect b="0" l="29549" r="29549" t="0"/>
          <a:stretch/>
        </p:blipFill>
        <p:spPr>
          <a:xfrm>
            <a:off x="7172972" y="-77153"/>
            <a:ext cx="3157607" cy="5143500"/>
          </a:xfrm>
          <a:prstGeom prst="rect">
            <a:avLst/>
          </a:prstGeom>
          <a:noFill/>
          <a:ln>
            <a:noFill/>
          </a:ln>
        </p:spPr>
      </p:pic>
      <p:pic>
        <p:nvPicPr>
          <p:cNvPr id="259" name="Google Shape;259;p31"/>
          <p:cNvPicPr preferRelativeResize="0"/>
          <p:nvPr/>
        </p:nvPicPr>
        <p:blipFill rotWithShape="1">
          <a:blip r:embed="rId6">
            <a:alphaModFix/>
          </a:blip>
          <a:srcRect b="0" l="0" r="0" t="0"/>
          <a:stretch/>
        </p:blipFill>
        <p:spPr>
          <a:xfrm flipH="1" rot="5400000">
            <a:off x="-3643666" y="1365145"/>
            <a:ext cx="16376028" cy="9088696"/>
          </a:xfrm>
          <a:prstGeom prst="rect">
            <a:avLst/>
          </a:prstGeom>
          <a:noFill/>
          <a:ln>
            <a:noFill/>
          </a:ln>
        </p:spPr>
      </p:pic>
      <p:grpSp>
        <p:nvGrpSpPr>
          <p:cNvPr id="260" name="Google Shape;260;p31"/>
          <p:cNvGrpSpPr/>
          <p:nvPr/>
        </p:nvGrpSpPr>
        <p:grpSpPr>
          <a:xfrm>
            <a:off x="1950506" y="100167"/>
            <a:ext cx="5187713" cy="954831"/>
            <a:chOff x="0" y="133350"/>
            <a:chExt cx="13833900" cy="2546215"/>
          </a:xfrm>
        </p:grpSpPr>
        <p:pic>
          <p:nvPicPr>
            <p:cNvPr id="261" name="Google Shape;261;p31"/>
            <p:cNvPicPr preferRelativeResize="0"/>
            <p:nvPr/>
          </p:nvPicPr>
          <p:blipFill rotWithShape="1">
            <a:blip r:embed="rId7">
              <a:alphaModFix/>
            </a:blip>
            <a:srcRect b="0" l="0" r="0" t="0"/>
            <a:stretch/>
          </p:blipFill>
          <p:spPr>
            <a:xfrm>
              <a:off x="4198334" y="1614590"/>
              <a:ext cx="6038519" cy="1064975"/>
            </a:xfrm>
            <a:prstGeom prst="rect">
              <a:avLst/>
            </a:prstGeom>
            <a:noFill/>
            <a:ln>
              <a:noFill/>
            </a:ln>
          </p:spPr>
        </p:pic>
        <p:sp>
          <p:nvSpPr>
            <p:cNvPr id="262" name="Google Shape;262;p31"/>
            <p:cNvSpPr txBox="1"/>
            <p:nvPr/>
          </p:nvSpPr>
          <p:spPr>
            <a:xfrm>
              <a:off x="0" y="133350"/>
              <a:ext cx="13833900" cy="16419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 sz="4000" u="none" cap="none" strike="noStrike">
                  <a:solidFill>
                    <a:srgbClr val="B3A8F4"/>
                  </a:solidFill>
                  <a:latin typeface="Fira Code"/>
                  <a:ea typeface="Fira Code"/>
                  <a:cs typeface="Fira Code"/>
                  <a:sym typeface="Fira Code"/>
                </a:rPr>
                <a:t>VOLUME OF SALES</a:t>
              </a:r>
              <a:endParaRPr sz="700"/>
            </a:p>
          </p:txBody>
        </p:sp>
      </p:grpSp>
      <p:pic>
        <p:nvPicPr>
          <p:cNvPr id="263" name="Google Shape;263;p31"/>
          <p:cNvPicPr preferRelativeResize="0"/>
          <p:nvPr/>
        </p:nvPicPr>
        <p:blipFill rotWithShape="1">
          <a:blip r:embed="rId8">
            <a:alphaModFix/>
          </a:blip>
          <a:srcRect b="0" l="0" r="0" t="0"/>
          <a:stretch/>
        </p:blipFill>
        <p:spPr>
          <a:xfrm rot="-4111413">
            <a:off x="-656887" y="-110526"/>
            <a:ext cx="1815699" cy="1370852"/>
          </a:xfrm>
          <a:prstGeom prst="rect">
            <a:avLst/>
          </a:prstGeom>
          <a:noFill/>
          <a:ln>
            <a:noFill/>
          </a:ln>
        </p:spPr>
      </p:pic>
      <p:pic>
        <p:nvPicPr>
          <p:cNvPr id="264" name="Google Shape;264;p31"/>
          <p:cNvPicPr preferRelativeResize="0"/>
          <p:nvPr/>
        </p:nvPicPr>
        <p:blipFill rotWithShape="1">
          <a:blip r:embed="rId9">
            <a:alphaModFix/>
          </a:blip>
          <a:srcRect b="0" l="0" r="0" t="0"/>
          <a:stretch/>
        </p:blipFill>
        <p:spPr>
          <a:xfrm flipH="1" rot="4804360">
            <a:off x="-291068" y="-675804"/>
            <a:ext cx="1413995" cy="2057400"/>
          </a:xfrm>
          <a:prstGeom prst="rect">
            <a:avLst/>
          </a:prstGeom>
          <a:noFill/>
          <a:ln>
            <a:noFill/>
          </a:ln>
        </p:spPr>
      </p:pic>
      <p:pic>
        <p:nvPicPr>
          <p:cNvPr id="265" name="Google Shape;265;p31"/>
          <p:cNvPicPr preferRelativeResize="0"/>
          <p:nvPr/>
        </p:nvPicPr>
        <p:blipFill rotWithShape="1">
          <a:blip r:embed="rId10">
            <a:alphaModFix/>
          </a:blip>
          <a:srcRect b="0" l="0" r="0" t="0"/>
          <a:stretch/>
        </p:blipFill>
        <p:spPr>
          <a:xfrm>
            <a:off x="2199199" y="1054998"/>
            <a:ext cx="5722108" cy="3782476"/>
          </a:xfrm>
          <a:prstGeom prst="rect">
            <a:avLst/>
          </a:prstGeom>
          <a:noFill/>
          <a:ln>
            <a:noFill/>
          </a:ln>
        </p:spPr>
      </p:pic>
      <p:sp>
        <p:nvSpPr>
          <p:cNvPr id="266" name="Google Shape;266;p31"/>
          <p:cNvSpPr txBox="1"/>
          <p:nvPr/>
        </p:nvSpPr>
        <p:spPr>
          <a:xfrm>
            <a:off x="814084" y="3281710"/>
            <a:ext cx="4553312" cy="202882"/>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nvGrpSpPr>
          <p:cNvPr id="267" name="Google Shape;267;p31"/>
          <p:cNvGrpSpPr/>
          <p:nvPr/>
        </p:nvGrpSpPr>
        <p:grpSpPr>
          <a:xfrm>
            <a:off x="334250" y="2192225"/>
            <a:ext cx="1616556" cy="1989095"/>
            <a:chOff x="0" y="0"/>
            <a:chExt cx="5746734" cy="7165328"/>
          </a:xfrm>
        </p:grpSpPr>
        <p:sp>
          <p:nvSpPr>
            <p:cNvPr id="268" name="Google Shape;268;p31"/>
            <p:cNvSpPr/>
            <p:nvPr/>
          </p:nvSpPr>
          <p:spPr>
            <a:xfrm>
              <a:off x="0" y="0"/>
              <a:ext cx="5746734" cy="7165328"/>
            </a:xfrm>
            <a:custGeom>
              <a:rect b="b" l="l" r="r" t="t"/>
              <a:pathLst>
                <a:path extrusionOk="0" h="7165328" w="5746734">
                  <a:moveTo>
                    <a:pt x="5746734" y="25400"/>
                  </a:moveTo>
                  <a:cubicBezTo>
                    <a:pt x="5746734" y="11372"/>
                    <a:pt x="5735367" y="0"/>
                    <a:pt x="5721334" y="0"/>
                  </a:cubicBezTo>
                  <a:lnTo>
                    <a:pt x="25400" y="0"/>
                  </a:lnTo>
                  <a:cubicBezTo>
                    <a:pt x="11372" y="0"/>
                    <a:pt x="0" y="11372"/>
                    <a:pt x="0" y="25400"/>
                  </a:cubicBezTo>
                  <a:lnTo>
                    <a:pt x="0" y="7139928"/>
                  </a:lnTo>
                  <a:cubicBezTo>
                    <a:pt x="0" y="7153961"/>
                    <a:pt x="11372" y="7165328"/>
                    <a:pt x="25400" y="7165328"/>
                  </a:cubicBezTo>
                  <a:lnTo>
                    <a:pt x="5721334" y="7165328"/>
                  </a:lnTo>
                  <a:cubicBezTo>
                    <a:pt x="5735367" y="7165328"/>
                    <a:pt x="5746734" y="7153961"/>
                    <a:pt x="5746734" y="7139928"/>
                  </a:cubicBezTo>
                  <a:lnTo>
                    <a:pt x="5746734" y="25400"/>
                  </a:lnTo>
                  <a:close/>
                </a:path>
              </a:pathLst>
            </a:custGeom>
            <a:solidFill>
              <a:srgbClr val="B3A8F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9" name="Google Shape;269;p31"/>
            <p:cNvSpPr txBox="1"/>
            <p:nvPr/>
          </p:nvSpPr>
          <p:spPr>
            <a:xfrm>
              <a:off x="152400" y="225426"/>
              <a:ext cx="5297066" cy="2771774"/>
            </a:xfrm>
            <a:prstGeom prst="rect">
              <a:avLst/>
            </a:prstGeom>
            <a:noFill/>
            <a:ln>
              <a:noFill/>
            </a:ln>
          </p:spPr>
          <p:txBody>
            <a:bodyPr anchorCtr="0" anchor="t" bIns="25400" lIns="25400" spcFirstLastPara="1" rIns="25400" wrap="square" tIns="25400">
              <a:noAutofit/>
            </a:bodyPr>
            <a:lstStyle/>
            <a:p>
              <a:pPr indent="0" lvl="0" marL="0" marR="0" rtl="0" algn="l">
                <a:lnSpc>
                  <a:spcPct val="140025"/>
                </a:lnSpc>
                <a:spcBef>
                  <a:spcPts val="0"/>
                </a:spcBef>
                <a:spcAft>
                  <a:spcPts val="0"/>
                </a:spcAft>
                <a:buNone/>
              </a:pPr>
              <a:r>
                <a:rPr b="0" i="0" lang="en" sz="800" u="none" cap="none" strike="noStrike">
                  <a:solidFill>
                    <a:srgbClr val="FFFFFF"/>
                  </a:solidFill>
                  <a:latin typeface="Fira Code"/>
                  <a:ea typeface="Fira Code"/>
                  <a:cs typeface="Fira Code"/>
                  <a:sym typeface="Fira Code"/>
                </a:rPr>
                <a:t>Volume is the quantity of a security or asset traded over a period, usually in a day. It refers to the number of shares exchanged between the open and close of trading. Technical traders rely on trading volume and its changes over time.</a:t>
              </a:r>
              <a:endParaRPr sz="700"/>
            </a:p>
            <a:p>
              <a:pPr indent="0" lvl="0" marL="0" marR="0" rtl="0" algn="l">
                <a:lnSpc>
                  <a:spcPct val="140025"/>
                </a:lnSpc>
                <a:spcBef>
                  <a:spcPts val="0"/>
                </a:spcBef>
                <a:spcAft>
                  <a:spcPts val="0"/>
                </a:spcAft>
                <a:buNone/>
              </a:pPr>
              <a:r>
                <a:t/>
              </a:r>
              <a:endParaRPr b="0" i="0" sz="800" u="none" cap="none" strike="noStrike">
                <a:solidFill>
                  <a:srgbClr val="FFFFFF"/>
                </a:solidFill>
                <a:latin typeface="Fira Code"/>
                <a:ea typeface="Fira Code"/>
                <a:cs typeface="Fira Code"/>
                <a:sym typeface="Fira Code"/>
              </a:endParaRPr>
            </a:p>
            <a:p>
              <a:pPr indent="0" lvl="0" marL="0" marR="0" rtl="0" algn="l">
                <a:lnSpc>
                  <a:spcPct val="140025"/>
                </a:lnSpc>
                <a:spcBef>
                  <a:spcPts val="0"/>
                </a:spcBef>
                <a:spcAft>
                  <a:spcPts val="0"/>
                </a:spcAft>
                <a:buNone/>
              </a:pPr>
              <a:r>
                <a:t/>
              </a:r>
              <a:endParaRPr b="0" i="0" sz="800" u="none" cap="none" strike="noStrike">
                <a:solidFill>
                  <a:srgbClr val="FFFFFF"/>
                </a:solidFill>
                <a:latin typeface="Fira Code"/>
                <a:ea typeface="Fira Code"/>
                <a:cs typeface="Fira Code"/>
                <a:sym typeface="Fira Code"/>
              </a:endParaRPr>
            </a:p>
          </p:txBody>
        </p:sp>
      </p:grpSp>
      <p:pic>
        <p:nvPicPr>
          <p:cNvPr id="270" name="Google Shape;270;p31"/>
          <p:cNvPicPr preferRelativeResize="0"/>
          <p:nvPr/>
        </p:nvPicPr>
        <p:blipFill rotWithShape="1">
          <a:blip r:embed="rId11">
            <a:alphaModFix/>
          </a:blip>
          <a:srcRect b="0" l="0" r="0" t="0"/>
          <a:stretch/>
        </p:blipFill>
        <p:spPr>
          <a:xfrm>
            <a:off x="590445" y="2087395"/>
            <a:ext cx="1103855" cy="1991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2"/>
          <p:cNvPicPr preferRelativeResize="0"/>
          <p:nvPr/>
        </p:nvPicPr>
        <p:blipFill rotWithShape="1">
          <a:blip r:embed="rId3">
            <a:alphaModFix/>
          </a:blip>
          <a:srcRect b="20640" l="10552" r="6401" t="18196"/>
          <a:stretch/>
        </p:blipFill>
        <p:spPr>
          <a:xfrm>
            <a:off x="0" y="0"/>
            <a:ext cx="9144000" cy="5143500"/>
          </a:xfrm>
          <a:prstGeom prst="rect">
            <a:avLst/>
          </a:prstGeom>
          <a:noFill/>
          <a:ln>
            <a:noFill/>
          </a:ln>
        </p:spPr>
      </p:pic>
      <p:pic>
        <p:nvPicPr>
          <p:cNvPr id="276" name="Google Shape;276;p32"/>
          <p:cNvPicPr preferRelativeResize="0"/>
          <p:nvPr/>
        </p:nvPicPr>
        <p:blipFill rotWithShape="1">
          <a:blip r:embed="rId4">
            <a:alphaModFix/>
          </a:blip>
          <a:srcRect b="0" l="20454" r="20455" t="0"/>
          <a:stretch/>
        </p:blipFill>
        <p:spPr>
          <a:xfrm>
            <a:off x="-136686" y="0"/>
            <a:ext cx="3157606" cy="5143500"/>
          </a:xfrm>
          <a:prstGeom prst="rect">
            <a:avLst/>
          </a:prstGeom>
          <a:noFill/>
          <a:ln>
            <a:noFill/>
          </a:ln>
        </p:spPr>
      </p:pic>
      <p:pic>
        <p:nvPicPr>
          <p:cNvPr id="277" name="Google Shape;277;p32"/>
          <p:cNvPicPr preferRelativeResize="0"/>
          <p:nvPr/>
        </p:nvPicPr>
        <p:blipFill rotWithShape="1">
          <a:blip r:embed="rId5">
            <a:alphaModFix/>
          </a:blip>
          <a:srcRect b="0" l="0" r="0" t="0"/>
          <a:stretch/>
        </p:blipFill>
        <p:spPr>
          <a:xfrm>
            <a:off x="3960397" y="3600450"/>
            <a:ext cx="3100192" cy="2057400"/>
          </a:xfrm>
          <a:prstGeom prst="rect">
            <a:avLst/>
          </a:prstGeom>
          <a:noFill/>
          <a:ln>
            <a:noFill/>
          </a:ln>
        </p:spPr>
      </p:pic>
      <p:pic>
        <p:nvPicPr>
          <p:cNvPr id="278" name="Google Shape;278;p32"/>
          <p:cNvPicPr preferRelativeResize="0"/>
          <p:nvPr/>
        </p:nvPicPr>
        <p:blipFill rotWithShape="1">
          <a:blip r:embed="rId6">
            <a:alphaModFix/>
          </a:blip>
          <a:srcRect b="0" l="0" r="0" t="0"/>
          <a:stretch/>
        </p:blipFill>
        <p:spPr>
          <a:xfrm rot="-6181882">
            <a:off x="-1881765" y="1643237"/>
            <a:ext cx="6102906" cy="1857027"/>
          </a:xfrm>
          <a:prstGeom prst="rect">
            <a:avLst/>
          </a:prstGeom>
          <a:noFill/>
          <a:ln>
            <a:noFill/>
          </a:ln>
        </p:spPr>
      </p:pic>
      <p:pic>
        <p:nvPicPr>
          <p:cNvPr id="279" name="Google Shape;279;p32"/>
          <p:cNvPicPr preferRelativeResize="0"/>
          <p:nvPr/>
        </p:nvPicPr>
        <p:blipFill rotWithShape="1">
          <a:blip r:embed="rId7">
            <a:alphaModFix/>
          </a:blip>
          <a:srcRect b="0" l="0" r="0" t="0"/>
          <a:stretch/>
        </p:blipFill>
        <p:spPr>
          <a:xfrm flipH="1" rot="-5400000">
            <a:off x="-3233565" y="-4270719"/>
            <a:ext cx="17488116" cy="9705904"/>
          </a:xfrm>
          <a:prstGeom prst="rect">
            <a:avLst/>
          </a:prstGeom>
          <a:noFill/>
          <a:ln>
            <a:noFill/>
          </a:ln>
        </p:spPr>
      </p:pic>
      <p:pic>
        <p:nvPicPr>
          <p:cNvPr id="280" name="Google Shape;280;p32"/>
          <p:cNvPicPr preferRelativeResize="0"/>
          <p:nvPr/>
        </p:nvPicPr>
        <p:blipFill rotWithShape="1">
          <a:blip r:embed="rId8">
            <a:alphaModFix/>
          </a:blip>
          <a:srcRect b="0" l="0" r="0" t="0"/>
          <a:stretch/>
        </p:blipFill>
        <p:spPr>
          <a:xfrm>
            <a:off x="4040693" y="1029223"/>
            <a:ext cx="2073223" cy="365641"/>
          </a:xfrm>
          <a:prstGeom prst="rect">
            <a:avLst/>
          </a:prstGeom>
          <a:noFill/>
          <a:ln>
            <a:noFill/>
          </a:ln>
        </p:spPr>
      </p:pic>
      <p:sp>
        <p:nvSpPr>
          <p:cNvPr id="281" name="Google Shape;281;p32"/>
          <p:cNvSpPr txBox="1"/>
          <p:nvPr/>
        </p:nvSpPr>
        <p:spPr>
          <a:xfrm>
            <a:off x="1892557" y="78520"/>
            <a:ext cx="6487800" cy="9852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 sz="4000" u="none" cap="none" strike="noStrike">
                <a:solidFill>
                  <a:srgbClr val="B3A8F4"/>
                </a:solidFill>
                <a:latin typeface="Fira Code"/>
                <a:ea typeface="Fira Code"/>
                <a:cs typeface="Fira Code"/>
                <a:sym typeface="Fira Code"/>
              </a:rPr>
              <a:t>MOVING AVERAGE OF THE STOCKS</a:t>
            </a:r>
            <a:endParaRPr sz="700"/>
          </a:p>
        </p:txBody>
      </p:sp>
      <p:pic>
        <p:nvPicPr>
          <p:cNvPr id="282" name="Google Shape;282;p32"/>
          <p:cNvPicPr preferRelativeResize="0"/>
          <p:nvPr/>
        </p:nvPicPr>
        <p:blipFill rotWithShape="1">
          <a:blip r:embed="rId9">
            <a:alphaModFix/>
          </a:blip>
          <a:srcRect b="0" l="0" r="0" t="0"/>
          <a:stretch/>
        </p:blipFill>
        <p:spPr>
          <a:xfrm rot="99133">
            <a:off x="929656" y="241912"/>
            <a:ext cx="719144" cy="1063429"/>
          </a:xfrm>
          <a:prstGeom prst="rect">
            <a:avLst/>
          </a:prstGeom>
          <a:noFill/>
          <a:ln>
            <a:noFill/>
          </a:ln>
        </p:spPr>
      </p:pic>
      <p:pic>
        <p:nvPicPr>
          <p:cNvPr id="283" name="Google Shape;283;p32"/>
          <p:cNvPicPr preferRelativeResize="0"/>
          <p:nvPr/>
        </p:nvPicPr>
        <p:blipFill rotWithShape="1">
          <a:blip r:embed="rId10">
            <a:alphaModFix/>
          </a:blip>
          <a:srcRect b="0" l="0" r="0" t="0"/>
          <a:stretch/>
        </p:blipFill>
        <p:spPr>
          <a:xfrm>
            <a:off x="8052401" y="4629150"/>
            <a:ext cx="498399" cy="566363"/>
          </a:xfrm>
          <a:prstGeom prst="rect">
            <a:avLst/>
          </a:prstGeom>
          <a:noFill/>
          <a:ln>
            <a:noFill/>
          </a:ln>
        </p:spPr>
      </p:pic>
      <p:pic>
        <p:nvPicPr>
          <p:cNvPr id="284" name="Google Shape;284;p32"/>
          <p:cNvPicPr preferRelativeResize="0"/>
          <p:nvPr/>
        </p:nvPicPr>
        <p:blipFill rotWithShape="1">
          <a:blip r:embed="rId11">
            <a:alphaModFix/>
          </a:blip>
          <a:srcRect b="0" l="0" r="0" t="0"/>
          <a:stretch/>
        </p:blipFill>
        <p:spPr>
          <a:xfrm rot="-2392230">
            <a:off x="8216631" y="4849985"/>
            <a:ext cx="1537461" cy="587030"/>
          </a:xfrm>
          <a:prstGeom prst="rect">
            <a:avLst/>
          </a:prstGeom>
          <a:noFill/>
          <a:ln>
            <a:noFill/>
          </a:ln>
        </p:spPr>
      </p:pic>
      <p:grpSp>
        <p:nvGrpSpPr>
          <p:cNvPr id="285" name="Google Shape;285;p32"/>
          <p:cNvGrpSpPr/>
          <p:nvPr/>
        </p:nvGrpSpPr>
        <p:grpSpPr>
          <a:xfrm>
            <a:off x="7402075" y="2290100"/>
            <a:ext cx="1404771" cy="2187155"/>
            <a:chOff x="0" y="0"/>
            <a:chExt cx="4993854" cy="6674261"/>
          </a:xfrm>
        </p:grpSpPr>
        <p:sp>
          <p:nvSpPr>
            <p:cNvPr id="286" name="Google Shape;286;p32"/>
            <p:cNvSpPr/>
            <p:nvPr/>
          </p:nvSpPr>
          <p:spPr>
            <a:xfrm>
              <a:off x="0" y="0"/>
              <a:ext cx="4993854" cy="6674261"/>
            </a:xfrm>
            <a:custGeom>
              <a:rect b="b" l="l" r="r" t="t"/>
              <a:pathLst>
                <a:path extrusionOk="0" h="6674261" w="4993854">
                  <a:moveTo>
                    <a:pt x="4993854" y="25400"/>
                  </a:moveTo>
                  <a:cubicBezTo>
                    <a:pt x="4993854" y="11372"/>
                    <a:pt x="4982488" y="0"/>
                    <a:pt x="4968454" y="0"/>
                  </a:cubicBezTo>
                  <a:lnTo>
                    <a:pt x="25400" y="0"/>
                  </a:lnTo>
                  <a:cubicBezTo>
                    <a:pt x="11372" y="0"/>
                    <a:pt x="0" y="11372"/>
                    <a:pt x="0" y="25400"/>
                  </a:cubicBezTo>
                  <a:lnTo>
                    <a:pt x="0" y="6648861"/>
                  </a:lnTo>
                  <a:cubicBezTo>
                    <a:pt x="0" y="6662895"/>
                    <a:pt x="11372" y="6674261"/>
                    <a:pt x="25400" y="6674261"/>
                  </a:cubicBezTo>
                  <a:lnTo>
                    <a:pt x="4968454" y="6674261"/>
                  </a:lnTo>
                  <a:cubicBezTo>
                    <a:pt x="4982488" y="6674261"/>
                    <a:pt x="4993854" y="6662895"/>
                    <a:pt x="4993854" y="6648861"/>
                  </a:cubicBezTo>
                  <a:lnTo>
                    <a:pt x="4993854" y="25400"/>
                  </a:lnTo>
                  <a:close/>
                </a:path>
              </a:pathLst>
            </a:custGeom>
            <a:solidFill>
              <a:srgbClr val="EBDAD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7" name="Google Shape;287;p32"/>
            <p:cNvSpPr txBox="1"/>
            <p:nvPr/>
          </p:nvSpPr>
          <p:spPr>
            <a:xfrm>
              <a:off x="152400" y="225426"/>
              <a:ext cx="4841454" cy="2771776"/>
            </a:xfrm>
            <a:prstGeom prst="rect">
              <a:avLst/>
            </a:prstGeom>
            <a:noFill/>
            <a:ln>
              <a:noFill/>
            </a:ln>
          </p:spPr>
          <p:txBody>
            <a:bodyPr anchorCtr="0" anchor="t" bIns="25400" lIns="25400" spcFirstLastPara="1" rIns="25400" wrap="square" tIns="25400">
              <a:noAutofit/>
            </a:bodyPr>
            <a:lstStyle/>
            <a:p>
              <a:pPr indent="0" lvl="0" marL="0" marR="0" rtl="0" algn="l">
                <a:lnSpc>
                  <a:spcPct val="140025"/>
                </a:lnSpc>
                <a:spcBef>
                  <a:spcPts val="0"/>
                </a:spcBef>
                <a:spcAft>
                  <a:spcPts val="0"/>
                </a:spcAft>
                <a:buNone/>
              </a:pPr>
              <a:r>
                <a:rPr b="0" i="0" lang="en" sz="800" u="none" cap="none" strike="noStrike">
                  <a:solidFill>
                    <a:srgbClr val="303030"/>
                  </a:solidFill>
                  <a:latin typeface="Fira Code"/>
                  <a:ea typeface="Fira Code"/>
                  <a:cs typeface="Fira Code"/>
                  <a:sym typeface="Fira Code"/>
                </a:rPr>
                <a:t>The moving average (MA) is a basic technical tool that evens out price data by generating a continuously updated average price over a particular period, such as 10 days, 20 minutes, or 30 weeks, according to the trader's preference.</a:t>
              </a:r>
              <a:endParaRPr sz="700"/>
            </a:p>
          </p:txBody>
        </p:sp>
      </p:grpSp>
      <p:pic>
        <p:nvPicPr>
          <p:cNvPr id="288" name="Google Shape;288;p32"/>
          <p:cNvPicPr preferRelativeResize="0"/>
          <p:nvPr/>
        </p:nvPicPr>
        <p:blipFill rotWithShape="1">
          <a:blip r:embed="rId12">
            <a:alphaModFix/>
          </a:blip>
          <a:srcRect b="5879" l="0" r="0" t="42540"/>
          <a:stretch/>
        </p:blipFill>
        <p:spPr>
          <a:xfrm>
            <a:off x="7653894" y="2187585"/>
            <a:ext cx="900880" cy="205033"/>
          </a:xfrm>
          <a:prstGeom prst="rect">
            <a:avLst/>
          </a:prstGeom>
          <a:noFill/>
          <a:ln>
            <a:noFill/>
          </a:ln>
        </p:spPr>
      </p:pic>
      <p:pic>
        <p:nvPicPr>
          <p:cNvPr id="289" name="Google Shape;289;p32"/>
          <p:cNvPicPr preferRelativeResize="0"/>
          <p:nvPr/>
        </p:nvPicPr>
        <p:blipFill rotWithShape="1">
          <a:blip r:embed="rId13">
            <a:alphaModFix/>
          </a:blip>
          <a:srcRect b="0" l="0" r="0" t="0"/>
          <a:stretch/>
        </p:blipFill>
        <p:spPr>
          <a:xfrm>
            <a:off x="1755085" y="1489829"/>
            <a:ext cx="5359103" cy="3542519"/>
          </a:xfrm>
          <a:prstGeom prst="rect">
            <a:avLst/>
          </a:prstGeom>
          <a:noFill/>
          <a:ln>
            <a:noFill/>
          </a:ln>
        </p:spPr>
      </p:pic>
      <p:sp>
        <p:nvSpPr>
          <p:cNvPr id="290" name="Google Shape;290;p32"/>
          <p:cNvSpPr txBox="1"/>
          <p:nvPr/>
        </p:nvSpPr>
        <p:spPr>
          <a:xfrm>
            <a:off x="814084" y="3281710"/>
            <a:ext cx="4553312" cy="202882"/>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pic>
        <p:nvPicPr>
          <p:cNvPr id="291" name="Google Shape;291;p32"/>
          <p:cNvPicPr preferRelativeResize="0"/>
          <p:nvPr/>
        </p:nvPicPr>
        <p:blipFill rotWithShape="1">
          <a:blip r:embed="rId14">
            <a:alphaModFix/>
          </a:blip>
          <a:srcRect b="0" l="0" r="0" t="0"/>
          <a:stretch/>
        </p:blipFill>
        <p:spPr>
          <a:xfrm>
            <a:off x="8587800" y="4345972"/>
            <a:ext cx="662765" cy="5663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3"/>
          <p:cNvPicPr preferRelativeResize="0"/>
          <p:nvPr/>
        </p:nvPicPr>
        <p:blipFill rotWithShape="1">
          <a:blip r:embed="rId3">
            <a:alphaModFix/>
          </a:blip>
          <a:srcRect b="20640" l="10552" r="6401" t="18196"/>
          <a:stretch/>
        </p:blipFill>
        <p:spPr>
          <a:xfrm>
            <a:off x="0" y="0"/>
            <a:ext cx="9144000" cy="5143500"/>
          </a:xfrm>
          <a:prstGeom prst="rect">
            <a:avLst/>
          </a:prstGeom>
          <a:noFill/>
          <a:ln>
            <a:noFill/>
          </a:ln>
        </p:spPr>
      </p:pic>
      <p:pic>
        <p:nvPicPr>
          <p:cNvPr id="297" name="Google Shape;297;p33"/>
          <p:cNvPicPr preferRelativeResize="0"/>
          <p:nvPr/>
        </p:nvPicPr>
        <p:blipFill rotWithShape="1">
          <a:blip r:embed="rId4">
            <a:alphaModFix/>
          </a:blip>
          <a:srcRect b="0" l="29549" r="29549" t="0"/>
          <a:stretch/>
        </p:blipFill>
        <p:spPr>
          <a:xfrm>
            <a:off x="6084254" y="0"/>
            <a:ext cx="3157607" cy="5143500"/>
          </a:xfrm>
          <a:prstGeom prst="rect">
            <a:avLst/>
          </a:prstGeom>
          <a:noFill/>
          <a:ln>
            <a:noFill/>
          </a:ln>
        </p:spPr>
      </p:pic>
      <p:pic>
        <p:nvPicPr>
          <p:cNvPr id="298" name="Google Shape;298;p33"/>
          <p:cNvPicPr preferRelativeResize="0"/>
          <p:nvPr/>
        </p:nvPicPr>
        <p:blipFill rotWithShape="1">
          <a:blip r:embed="rId5">
            <a:alphaModFix/>
          </a:blip>
          <a:srcRect b="0" l="0" r="0" t="0"/>
          <a:stretch/>
        </p:blipFill>
        <p:spPr>
          <a:xfrm>
            <a:off x="3960397" y="3600450"/>
            <a:ext cx="3100192" cy="2057400"/>
          </a:xfrm>
          <a:prstGeom prst="rect">
            <a:avLst/>
          </a:prstGeom>
          <a:noFill/>
          <a:ln>
            <a:noFill/>
          </a:ln>
        </p:spPr>
      </p:pic>
      <p:pic>
        <p:nvPicPr>
          <p:cNvPr id="299" name="Google Shape;299;p33"/>
          <p:cNvPicPr preferRelativeResize="0"/>
          <p:nvPr/>
        </p:nvPicPr>
        <p:blipFill rotWithShape="1">
          <a:blip r:embed="rId6">
            <a:alphaModFix/>
          </a:blip>
          <a:srcRect b="0" l="0" r="0" t="0"/>
          <a:stretch/>
        </p:blipFill>
        <p:spPr>
          <a:xfrm flipH="1" rot="5400000">
            <a:off x="-3616014" y="1339427"/>
            <a:ext cx="16376028" cy="9088696"/>
          </a:xfrm>
          <a:prstGeom prst="rect">
            <a:avLst/>
          </a:prstGeom>
          <a:noFill/>
          <a:ln>
            <a:noFill/>
          </a:ln>
        </p:spPr>
      </p:pic>
      <p:sp>
        <p:nvSpPr>
          <p:cNvPr id="300" name="Google Shape;300;p33"/>
          <p:cNvSpPr txBox="1"/>
          <p:nvPr/>
        </p:nvSpPr>
        <p:spPr>
          <a:xfrm>
            <a:off x="1127572" y="106588"/>
            <a:ext cx="7401900" cy="492600"/>
          </a:xfrm>
          <a:prstGeom prst="rect">
            <a:avLst/>
          </a:prstGeom>
          <a:noFill/>
          <a:ln>
            <a:noFill/>
          </a:ln>
          <a:effectLst>
            <a:outerShdw rotWithShape="0" algn="bl" dir="5400000" dist="19050">
              <a:srgbClr val="000000"/>
            </a:outerShdw>
          </a:effectLst>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 sz="4000" u="none" cap="none" strike="noStrike">
                <a:solidFill>
                  <a:srgbClr val="B3A8F4"/>
                </a:solidFill>
                <a:latin typeface="Fira Code"/>
                <a:ea typeface="Fira Code"/>
                <a:cs typeface="Fira Code"/>
                <a:sym typeface="Fira Code"/>
              </a:rPr>
              <a:t>AVERAGE STOCK RETURNS</a:t>
            </a:r>
            <a:endParaRPr sz="700"/>
          </a:p>
        </p:txBody>
      </p:sp>
      <p:pic>
        <p:nvPicPr>
          <p:cNvPr id="301" name="Google Shape;301;p33"/>
          <p:cNvPicPr preferRelativeResize="0"/>
          <p:nvPr/>
        </p:nvPicPr>
        <p:blipFill rotWithShape="1">
          <a:blip r:embed="rId7">
            <a:alphaModFix/>
          </a:blip>
          <a:srcRect b="0" l="0" r="0" t="0"/>
          <a:stretch/>
        </p:blipFill>
        <p:spPr>
          <a:xfrm rot="-4111413">
            <a:off x="-656887" y="-110526"/>
            <a:ext cx="1815699" cy="1370852"/>
          </a:xfrm>
          <a:prstGeom prst="rect">
            <a:avLst/>
          </a:prstGeom>
          <a:noFill/>
          <a:ln>
            <a:noFill/>
          </a:ln>
        </p:spPr>
      </p:pic>
      <p:pic>
        <p:nvPicPr>
          <p:cNvPr id="302" name="Google Shape;302;p33"/>
          <p:cNvPicPr preferRelativeResize="0"/>
          <p:nvPr/>
        </p:nvPicPr>
        <p:blipFill rotWithShape="1">
          <a:blip r:embed="rId8">
            <a:alphaModFix/>
          </a:blip>
          <a:srcRect b="0" l="0" r="0" t="0"/>
          <a:stretch/>
        </p:blipFill>
        <p:spPr>
          <a:xfrm flipH="1" rot="4804360">
            <a:off x="-291068" y="-675804"/>
            <a:ext cx="1413995" cy="2057400"/>
          </a:xfrm>
          <a:prstGeom prst="rect">
            <a:avLst/>
          </a:prstGeom>
          <a:noFill/>
          <a:ln>
            <a:noFill/>
          </a:ln>
        </p:spPr>
      </p:pic>
      <p:sp>
        <p:nvSpPr>
          <p:cNvPr id="303" name="Google Shape;303;p33"/>
          <p:cNvSpPr txBox="1"/>
          <p:nvPr/>
        </p:nvSpPr>
        <p:spPr>
          <a:xfrm>
            <a:off x="814084" y="3281710"/>
            <a:ext cx="4553312" cy="202882"/>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nvGrpSpPr>
          <p:cNvPr id="304" name="Google Shape;304;p33"/>
          <p:cNvGrpSpPr/>
          <p:nvPr/>
        </p:nvGrpSpPr>
        <p:grpSpPr>
          <a:xfrm>
            <a:off x="333775" y="794700"/>
            <a:ext cx="1760799" cy="1690114"/>
            <a:chOff x="0" y="0"/>
            <a:chExt cx="5746734" cy="5746734"/>
          </a:xfrm>
        </p:grpSpPr>
        <p:sp>
          <p:nvSpPr>
            <p:cNvPr id="305" name="Google Shape;305;p33"/>
            <p:cNvSpPr/>
            <p:nvPr/>
          </p:nvSpPr>
          <p:spPr>
            <a:xfrm>
              <a:off x="0" y="0"/>
              <a:ext cx="5746734" cy="5746734"/>
            </a:xfrm>
            <a:custGeom>
              <a:rect b="b" l="l" r="r" t="t"/>
              <a:pathLst>
                <a:path extrusionOk="0" h="5746734" w="5746734">
                  <a:moveTo>
                    <a:pt x="5746734" y="25400"/>
                  </a:moveTo>
                  <a:cubicBezTo>
                    <a:pt x="5746734" y="11372"/>
                    <a:pt x="5735367" y="0"/>
                    <a:pt x="5721334" y="0"/>
                  </a:cubicBezTo>
                  <a:lnTo>
                    <a:pt x="25400" y="0"/>
                  </a:lnTo>
                  <a:cubicBezTo>
                    <a:pt x="11372" y="0"/>
                    <a:pt x="0" y="11372"/>
                    <a:pt x="0" y="25400"/>
                  </a:cubicBezTo>
                  <a:lnTo>
                    <a:pt x="0" y="5721334"/>
                  </a:lnTo>
                  <a:cubicBezTo>
                    <a:pt x="0" y="5735367"/>
                    <a:pt x="11372" y="5746734"/>
                    <a:pt x="25400" y="5746734"/>
                  </a:cubicBezTo>
                  <a:lnTo>
                    <a:pt x="5721334" y="5746734"/>
                  </a:lnTo>
                  <a:cubicBezTo>
                    <a:pt x="5735367" y="5746734"/>
                    <a:pt x="5746734" y="5735367"/>
                    <a:pt x="5746734" y="5721334"/>
                  </a:cubicBezTo>
                  <a:lnTo>
                    <a:pt x="5746734" y="25400"/>
                  </a:lnTo>
                  <a:close/>
                </a:path>
              </a:pathLst>
            </a:custGeom>
            <a:solidFill>
              <a:srgbClr val="B3A8F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6" name="Google Shape;306;p33"/>
            <p:cNvSpPr txBox="1"/>
            <p:nvPr/>
          </p:nvSpPr>
          <p:spPr>
            <a:xfrm>
              <a:off x="152350" y="225437"/>
              <a:ext cx="5447100" cy="2771700"/>
            </a:xfrm>
            <a:prstGeom prst="rect">
              <a:avLst/>
            </a:prstGeom>
            <a:noFill/>
            <a:ln>
              <a:noFill/>
            </a:ln>
          </p:spPr>
          <p:txBody>
            <a:bodyPr anchorCtr="0" anchor="t" bIns="25400" lIns="25400" spcFirstLastPara="1" rIns="25400" wrap="square" tIns="25400">
              <a:noAutofit/>
            </a:bodyPr>
            <a:lstStyle/>
            <a:p>
              <a:pPr indent="0" lvl="0" marL="0" marR="0" rtl="0" algn="l">
                <a:lnSpc>
                  <a:spcPct val="140025"/>
                </a:lnSpc>
                <a:spcBef>
                  <a:spcPts val="0"/>
                </a:spcBef>
                <a:spcAft>
                  <a:spcPts val="0"/>
                </a:spcAft>
                <a:buNone/>
              </a:pPr>
              <a:r>
                <a:rPr lang="en" sz="800">
                  <a:solidFill>
                    <a:srgbClr val="FFFFFF"/>
                  </a:solidFill>
                  <a:latin typeface="Fira Code"/>
                  <a:ea typeface="Fira Code"/>
                  <a:cs typeface="Fira Code"/>
                  <a:sym typeface="Fira Code"/>
                </a:rPr>
                <a:t>The average return is the mathematical average of a sequence of returns that have accrued over time. In its simplest terms, the average return is the total return over a time period divided by the number of periods.</a:t>
              </a:r>
              <a:endParaRPr sz="700"/>
            </a:p>
            <a:p>
              <a:pPr indent="0" lvl="0" marL="0" marR="0" rtl="0" algn="l">
                <a:lnSpc>
                  <a:spcPct val="140025"/>
                </a:lnSpc>
                <a:spcBef>
                  <a:spcPts val="0"/>
                </a:spcBef>
                <a:spcAft>
                  <a:spcPts val="0"/>
                </a:spcAft>
                <a:buNone/>
              </a:pPr>
              <a:r>
                <a:t/>
              </a:r>
              <a:endParaRPr b="0" i="0" sz="800" u="none" cap="none" strike="noStrike">
                <a:solidFill>
                  <a:srgbClr val="FFFFFF"/>
                </a:solidFill>
                <a:latin typeface="Fira Code"/>
                <a:ea typeface="Fira Code"/>
                <a:cs typeface="Fira Code"/>
                <a:sym typeface="Fira Code"/>
              </a:endParaRPr>
            </a:p>
            <a:p>
              <a:pPr indent="0" lvl="0" marL="0" marR="0" rtl="0" algn="l">
                <a:lnSpc>
                  <a:spcPct val="140025"/>
                </a:lnSpc>
                <a:spcBef>
                  <a:spcPts val="0"/>
                </a:spcBef>
                <a:spcAft>
                  <a:spcPts val="0"/>
                </a:spcAft>
                <a:buNone/>
              </a:pPr>
              <a:r>
                <a:t/>
              </a:r>
              <a:endParaRPr b="0" i="0" sz="800" u="none" cap="none" strike="noStrike">
                <a:solidFill>
                  <a:srgbClr val="FFFFFF"/>
                </a:solidFill>
                <a:latin typeface="Fira Code"/>
                <a:ea typeface="Fira Code"/>
                <a:cs typeface="Fira Code"/>
                <a:sym typeface="Fira Code"/>
              </a:endParaRPr>
            </a:p>
          </p:txBody>
        </p:sp>
      </p:grpSp>
      <p:pic>
        <p:nvPicPr>
          <p:cNvPr id="307" name="Google Shape;307;p33"/>
          <p:cNvPicPr preferRelativeResize="0"/>
          <p:nvPr/>
        </p:nvPicPr>
        <p:blipFill rotWithShape="1">
          <a:blip r:embed="rId9">
            <a:alphaModFix/>
          </a:blip>
          <a:srcRect b="0" l="0" r="0" t="0"/>
          <a:stretch/>
        </p:blipFill>
        <p:spPr>
          <a:xfrm>
            <a:off x="589970" y="686125"/>
            <a:ext cx="1103853" cy="202883"/>
          </a:xfrm>
          <a:prstGeom prst="rect">
            <a:avLst/>
          </a:prstGeom>
          <a:noFill/>
          <a:ln>
            <a:noFill/>
          </a:ln>
        </p:spPr>
      </p:pic>
      <p:pic>
        <p:nvPicPr>
          <p:cNvPr id="308" name="Google Shape;308;p33"/>
          <p:cNvPicPr preferRelativeResize="0"/>
          <p:nvPr/>
        </p:nvPicPr>
        <p:blipFill rotWithShape="1">
          <a:blip r:embed="rId10">
            <a:alphaModFix/>
          </a:blip>
          <a:srcRect b="0" l="0" r="0" t="0"/>
          <a:stretch/>
        </p:blipFill>
        <p:spPr>
          <a:xfrm>
            <a:off x="2639750" y="754875"/>
            <a:ext cx="6198425" cy="4069824"/>
          </a:xfrm>
          <a:prstGeom prst="rect">
            <a:avLst/>
          </a:prstGeom>
          <a:noFill/>
          <a:ln>
            <a:noFill/>
          </a:ln>
        </p:spPr>
      </p:pic>
      <p:grpSp>
        <p:nvGrpSpPr>
          <p:cNvPr id="309" name="Google Shape;309;p33"/>
          <p:cNvGrpSpPr/>
          <p:nvPr/>
        </p:nvGrpSpPr>
        <p:grpSpPr>
          <a:xfrm>
            <a:off x="143013" y="2680325"/>
            <a:ext cx="2057331" cy="2319957"/>
            <a:chOff x="0" y="0"/>
            <a:chExt cx="5746734" cy="5746734"/>
          </a:xfrm>
        </p:grpSpPr>
        <p:sp>
          <p:nvSpPr>
            <p:cNvPr id="310" name="Google Shape;310;p33"/>
            <p:cNvSpPr/>
            <p:nvPr/>
          </p:nvSpPr>
          <p:spPr>
            <a:xfrm>
              <a:off x="0" y="0"/>
              <a:ext cx="5746734" cy="5746734"/>
            </a:xfrm>
            <a:custGeom>
              <a:rect b="b" l="l" r="r" t="t"/>
              <a:pathLst>
                <a:path extrusionOk="0" h="5746734" w="5746734">
                  <a:moveTo>
                    <a:pt x="5746734" y="25400"/>
                  </a:moveTo>
                  <a:cubicBezTo>
                    <a:pt x="5746734" y="11372"/>
                    <a:pt x="5735367" y="0"/>
                    <a:pt x="5721334" y="0"/>
                  </a:cubicBezTo>
                  <a:lnTo>
                    <a:pt x="25400" y="0"/>
                  </a:lnTo>
                  <a:cubicBezTo>
                    <a:pt x="11372" y="0"/>
                    <a:pt x="0" y="11372"/>
                    <a:pt x="0" y="25400"/>
                  </a:cubicBezTo>
                  <a:lnTo>
                    <a:pt x="0" y="5721334"/>
                  </a:lnTo>
                  <a:cubicBezTo>
                    <a:pt x="0" y="5735367"/>
                    <a:pt x="11372" y="5746734"/>
                    <a:pt x="25400" y="5746734"/>
                  </a:cubicBezTo>
                  <a:lnTo>
                    <a:pt x="5721334" y="5746734"/>
                  </a:lnTo>
                  <a:cubicBezTo>
                    <a:pt x="5735367" y="5746734"/>
                    <a:pt x="5746734" y="5735367"/>
                    <a:pt x="5746734" y="5721334"/>
                  </a:cubicBezTo>
                  <a:lnTo>
                    <a:pt x="5746734" y="25400"/>
                  </a:lnTo>
                  <a:close/>
                </a:path>
              </a:pathLst>
            </a:custGeom>
            <a:solidFill>
              <a:srgbClr val="B3A8F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1" name="Google Shape;311;p33"/>
            <p:cNvSpPr txBox="1"/>
            <p:nvPr/>
          </p:nvSpPr>
          <p:spPr>
            <a:xfrm>
              <a:off x="152350" y="225437"/>
              <a:ext cx="5447100" cy="2771700"/>
            </a:xfrm>
            <a:prstGeom prst="rect">
              <a:avLst/>
            </a:prstGeom>
            <a:noFill/>
            <a:ln>
              <a:noFill/>
            </a:ln>
          </p:spPr>
          <p:txBody>
            <a:bodyPr anchorCtr="0" anchor="t" bIns="25400" lIns="25400" spcFirstLastPara="1" rIns="25400" wrap="square" tIns="25400">
              <a:noAutofit/>
            </a:bodyPr>
            <a:lstStyle/>
            <a:p>
              <a:pPr indent="0" lvl="0" marL="0" marR="0" rtl="0" algn="l">
                <a:lnSpc>
                  <a:spcPct val="140025"/>
                </a:lnSpc>
                <a:spcBef>
                  <a:spcPts val="0"/>
                </a:spcBef>
                <a:spcAft>
                  <a:spcPts val="0"/>
                </a:spcAft>
                <a:buNone/>
              </a:pPr>
              <a:r>
                <a:rPr lang="en" sz="800">
                  <a:solidFill>
                    <a:srgbClr val="FFFFFF"/>
                  </a:solidFill>
                  <a:latin typeface="Fira Code"/>
                  <a:ea typeface="Fira Code"/>
                  <a:cs typeface="Fira Code"/>
                  <a:sym typeface="Fira Code"/>
                </a:rPr>
                <a:t>The average stock market return has been about 10% per year for nearly the last century, as measured by the S&amp;P 500 index. In some years, the market returns more than that; in other years, it returns less. Investors can use this bench march as a way to analyse which stocks will generate the most return on average and it is a variable crucial and also frequently used in forecasting</a:t>
              </a:r>
              <a:endParaRPr sz="700"/>
            </a:p>
            <a:p>
              <a:pPr indent="0" lvl="0" marL="0" marR="0" rtl="0" algn="l">
                <a:lnSpc>
                  <a:spcPct val="140025"/>
                </a:lnSpc>
                <a:spcBef>
                  <a:spcPts val="0"/>
                </a:spcBef>
                <a:spcAft>
                  <a:spcPts val="0"/>
                </a:spcAft>
                <a:buNone/>
              </a:pPr>
              <a:r>
                <a:t/>
              </a:r>
              <a:endParaRPr b="0" i="0" sz="800" u="none" cap="none" strike="noStrike">
                <a:solidFill>
                  <a:srgbClr val="FFFFFF"/>
                </a:solidFill>
                <a:latin typeface="Fira Code"/>
                <a:ea typeface="Fira Code"/>
                <a:cs typeface="Fira Code"/>
                <a:sym typeface="Fira Code"/>
              </a:endParaRPr>
            </a:p>
            <a:p>
              <a:pPr indent="0" lvl="0" marL="0" marR="0" rtl="0" algn="l">
                <a:lnSpc>
                  <a:spcPct val="140025"/>
                </a:lnSpc>
                <a:spcBef>
                  <a:spcPts val="0"/>
                </a:spcBef>
                <a:spcAft>
                  <a:spcPts val="0"/>
                </a:spcAft>
                <a:buNone/>
              </a:pPr>
              <a:r>
                <a:t/>
              </a:r>
              <a:endParaRPr b="0" i="0" sz="800" u="none" cap="none" strike="noStrike">
                <a:solidFill>
                  <a:srgbClr val="FFFFFF"/>
                </a:solidFill>
                <a:latin typeface="Fira Code"/>
                <a:ea typeface="Fira Code"/>
                <a:cs typeface="Fira Code"/>
                <a:sym typeface="Fira Code"/>
              </a:endParaRPr>
            </a:p>
          </p:txBody>
        </p:sp>
      </p:grpSp>
      <p:pic>
        <p:nvPicPr>
          <p:cNvPr id="312" name="Google Shape;312;p33"/>
          <p:cNvPicPr preferRelativeResize="0"/>
          <p:nvPr/>
        </p:nvPicPr>
        <p:blipFill rotWithShape="1">
          <a:blip r:embed="rId9">
            <a:alphaModFix/>
          </a:blip>
          <a:srcRect b="0" l="0" r="0" t="0"/>
          <a:stretch/>
        </p:blipFill>
        <p:spPr>
          <a:xfrm>
            <a:off x="607032" y="2571750"/>
            <a:ext cx="1103853" cy="2028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